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Lst>
  <p:sldSz cy="5143500" cx="9144000"/>
  <p:notesSz cx="6858000" cy="9144000"/>
  <p:embeddedFontLst>
    <p:embeddedFont>
      <p:font typeface="Raleway"/>
      <p:regular r:id="rId81"/>
      <p:bold r:id="rId82"/>
      <p:italic r:id="rId83"/>
      <p:boldItalic r:id="rId84"/>
    </p:embeddedFont>
    <p:embeddedFont>
      <p:font typeface="Lato"/>
      <p:regular r:id="rId85"/>
      <p:bold r:id="rId86"/>
      <p:italic r:id="rId87"/>
      <p:boldItalic r:id="rId8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GoogleSlidesCustomDataVersion2">
      <go:slidesCustomData xmlns:go="http://customooxmlschemas.google.com/" r:id="rId89" roundtripDataSignature="AMtx7mjsCNGCQc9YJs9gGwATRl0L+w3+X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10A9DA8E-6B6E-4550-A079-01D5CA61736C}">
  <a:tblStyle styleId="{10A9DA8E-6B6E-4550-A079-01D5CA61736C}" styleName="Table_0">
    <a:wholeTbl>
      <a:tcTxStyle b="off" i="off">
        <a:font>
          <a:latin typeface="Arial"/>
          <a:ea typeface="Arial"/>
          <a:cs typeface="Arial"/>
        </a:font>
        <a:srgbClr val="000000"/>
      </a:tcTxStyle>
      <a:tcStyle>
        <a:tcBdr>
          <a:left>
            <a:ln cap="flat" cmpd="sng" w="9525">
              <a:solidFill>
                <a:srgbClr val="000000"/>
              </a:solidFill>
              <a:prstDash val="solid"/>
              <a:round/>
              <a:headEnd len="sm" w="sm" type="none"/>
              <a:tailEnd len="sm" w="sm" type="none"/>
            </a:ln>
          </a:left>
          <a:right>
            <a:ln cap="flat" cmpd="sng" w="9525">
              <a:solidFill>
                <a:srgbClr val="000000"/>
              </a:solidFill>
              <a:prstDash val="solid"/>
              <a:round/>
              <a:headEnd len="sm" w="sm" type="none"/>
              <a:tailEnd len="sm" w="sm" type="none"/>
            </a:ln>
          </a:right>
          <a:top>
            <a:ln cap="flat" cmpd="sng" w="9525">
              <a:solidFill>
                <a:srgbClr val="000000"/>
              </a:solidFill>
              <a:prstDash val="solid"/>
              <a:round/>
              <a:headEnd len="sm" w="sm" type="none"/>
              <a:tailEnd len="sm" w="sm" type="none"/>
            </a:ln>
          </a:top>
          <a:bottom>
            <a:ln cap="flat" cmpd="sng" w="9525">
              <a:solidFill>
                <a:srgbClr val="000000"/>
              </a:solidFill>
              <a:prstDash val="solid"/>
              <a:round/>
              <a:headEnd len="sm" w="sm" type="none"/>
              <a:tailEnd len="sm" w="sm" type="none"/>
            </a:ln>
          </a:bottom>
          <a:insideH>
            <a:ln cap="flat" cmpd="sng" w="9525">
              <a:solidFill>
                <a:srgbClr val="000000"/>
              </a:solidFill>
              <a:prstDash val="solid"/>
              <a:round/>
              <a:headEnd len="sm" w="sm" type="none"/>
              <a:tailEnd len="sm" w="sm" type="none"/>
            </a:ln>
          </a:insideH>
          <a:insideV>
            <a:ln cap="flat" cmpd="sng" w="9525">
              <a:solidFill>
                <a:srgbClr val="000000"/>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84" Type="http://schemas.openxmlformats.org/officeDocument/2006/relationships/font" Target="fonts/Raleway-boldItalic.fntdata"/><Relationship Id="rId83" Type="http://schemas.openxmlformats.org/officeDocument/2006/relationships/font" Target="fonts/Raleway-italic.fntdata"/><Relationship Id="rId42" Type="http://schemas.openxmlformats.org/officeDocument/2006/relationships/slide" Target="slides/slide36.xml"/><Relationship Id="rId86" Type="http://schemas.openxmlformats.org/officeDocument/2006/relationships/font" Target="fonts/Lato-bold.fntdata"/><Relationship Id="rId41" Type="http://schemas.openxmlformats.org/officeDocument/2006/relationships/slide" Target="slides/slide35.xml"/><Relationship Id="rId85" Type="http://schemas.openxmlformats.org/officeDocument/2006/relationships/font" Target="fonts/Lato-regular.fntdata"/><Relationship Id="rId44" Type="http://schemas.openxmlformats.org/officeDocument/2006/relationships/slide" Target="slides/slide38.xml"/><Relationship Id="rId88" Type="http://schemas.openxmlformats.org/officeDocument/2006/relationships/font" Target="fonts/Lato-boldItalic.fntdata"/><Relationship Id="rId43" Type="http://schemas.openxmlformats.org/officeDocument/2006/relationships/slide" Target="slides/slide37.xml"/><Relationship Id="rId87" Type="http://schemas.openxmlformats.org/officeDocument/2006/relationships/font" Target="fonts/Lato-italic.fntdata"/><Relationship Id="rId46" Type="http://schemas.openxmlformats.org/officeDocument/2006/relationships/slide" Target="slides/slide40.xml"/><Relationship Id="rId45" Type="http://schemas.openxmlformats.org/officeDocument/2006/relationships/slide" Target="slides/slide39.xml"/><Relationship Id="rId89" Type="http://customschemas.google.com/relationships/presentationmetadata" Target="metadata"/><Relationship Id="rId80" Type="http://schemas.openxmlformats.org/officeDocument/2006/relationships/slide" Target="slides/slide74.xml"/><Relationship Id="rId82" Type="http://schemas.openxmlformats.org/officeDocument/2006/relationships/font" Target="fonts/Raleway-bold.fntdata"/><Relationship Id="rId81" Type="http://schemas.openxmlformats.org/officeDocument/2006/relationships/font" Target="fonts/Raleway-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31" Type="http://schemas.openxmlformats.org/officeDocument/2006/relationships/slide" Target="slides/slide25.xml"/><Relationship Id="rId75" Type="http://schemas.openxmlformats.org/officeDocument/2006/relationships/slide" Target="slides/slide69.xml"/><Relationship Id="rId30" Type="http://schemas.openxmlformats.org/officeDocument/2006/relationships/slide" Target="slides/slide24.xml"/><Relationship Id="rId74" Type="http://schemas.openxmlformats.org/officeDocument/2006/relationships/slide" Target="slides/slide68.xml"/><Relationship Id="rId33" Type="http://schemas.openxmlformats.org/officeDocument/2006/relationships/slide" Target="slides/slide27.xml"/><Relationship Id="rId77" Type="http://schemas.openxmlformats.org/officeDocument/2006/relationships/slide" Target="slides/slide71.xml"/><Relationship Id="rId32" Type="http://schemas.openxmlformats.org/officeDocument/2006/relationships/slide" Target="slides/slide26.xml"/><Relationship Id="rId76" Type="http://schemas.openxmlformats.org/officeDocument/2006/relationships/slide" Target="slides/slide70.xml"/><Relationship Id="rId35" Type="http://schemas.openxmlformats.org/officeDocument/2006/relationships/slide" Target="slides/slide29.xml"/><Relationship Id="rId79" Type="http://schemas.openxmlformats.org/officeDocument/2006/relationships/slide" Target="slides/slide73.xml"/><Relationship Id="rId34" Type="http://schemas.openxmlformats.org/officeDocument/2006/relationships/slide" Target="slides/slide28.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slide" Target="slides/slide58.xml"/><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slide" Target="slides/slide60.xml"/><Relationship Id="rId21" Type="http://schemas.openxmlformats.org/officeDocument/2006/relationships/slide" Target="slides/slide15.xml"/><Relationship Id="rId65" Type="http://schemas.openxmlformats.org/officeDocument/2006/relationships/slide" Target="slides/slide59.xml"/><Relationship Id="rId24" Type="http://schemas.openxmlformats.org/officeDocument/2006/relationships/slide" Target="slides/slide18.xml"/><Relationship Id="rId68" Type="http://schemas.openxmlformats.org/officeDocument/2006/relationships/slide" Target="slides/slide62.xml"/><Relationship Id="rId23" Type="http://schemas.openxmlformats.org/officeDocument/2006/relationships/slide" Target="slides/slide17.xml"/><Relationship Id="rId67" Type="http://schemas.openxmlformats.org/officeDocument/2006/relationships/slide" Target="slides/slide61.xml"/><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slide" Target="slides/slide63.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4" name="Google Shape;84;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5" name="Google Shape;145;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1" name="Google Shape;151;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9" name="Google Shape;159;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5" name="Google Shape;165;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2" name="Google Shape;172;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8" name="Google Shape;178;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4" name="Google Shape;184;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p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0" name="Google Shape;190;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p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6" name="Google Shape;196;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p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3" name="Google Shape;203;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0" name="Google Shape;90;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p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0" name="Google Shape;210;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p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7" name="Google Shape;217;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p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4" name="Google Shape;224;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p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2" name="Google Shape;232;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p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8" name="Google Shape;238;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p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4" name="Google Shape;244;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p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0" name="Google Shape;250;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p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6" name="Google Shape;256;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p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2" name="Google Shape;262;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p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8" name="Google Shape;268;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5" name="Google Shape;95;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p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4" name="Google Shape;274;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p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0" name="Google Shape;280;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p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7" name="Google Shape;287;p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p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3" name="Google Shape;293;p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p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0" name="Google Shape;300;p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solidFill>
                  <a:schemeClr val="dk1"/>
                </a:solidFill>
              </a:rPr>
              <a:t>The Source Index and Destination Index registers were intended to be used in string operations, as the start and destination indices, respectively. In practice, these registers are also </a:t>
            </a:r>
            <a:r>
              <a:rPr b="1" lang="en">
                <a:solidFill>
                  <a:schemeClr val="dk1"/>
                </a:solidFill>
              </a:rPr>
              <a:t>general purpose</a:t>
            </a:r>
            <a:endParaRPr b="1">
              <a:solidFill>
                <a:schemeClr val="dk1"/>
              </a:solidFill>
            </a:endParaRPr>
          </a:p>
          <a:p>
            <a:pPr indent="0" lvl="0" marL="0" rtl="0" algn="l">
              <a:lnSpc>
                <a:spcPct val="100000"/>
              </a:lnSpc>
              <a:spcBef>
                <a:spcPts val="0"/>
              </a:spcBef>
              <a:spcAft>
                <a:spcPts val="0"/>
              </a:spcAft>
              <a:buSzPts val="1100"/>
              <a:buNone/>
            </a:pPr>
            <a:r>
              <a:t/>
            </a:r>
            <a:endParaRPr b="1">
              <a:solidFill>
                <a:schemeClr val="dk1"/>
              </a:solidFill>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p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7" name="Google Shape;307;p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solidFill>
                  <a:schemeClr val="dk1"/>
                </a:solidFill>
              </a:rPr>
              <a:t>The Source Index and Destination Index registers were intended to be used in string operations, as the start and destination indices, respectively. In practice, these registers are also </a:t>
            </a:r>
            <a:r>
              <a:rPr b="1" lang="en">
                <a:solidFill>
                  <a:schemeClr val="dk1"/>
                </a:solidFill>
              </a:rPr>
              <a:t>general purpose</a:t>
            </a:r>
            <a:endParaRPr b="1">
              <a:solidFill>
                <a:schemeClr val="dk1"/>
              </a:solidFill>
            </a:endParaRPr>
          </a:p>
          <a:p>
            <a:pPr indent="0" lvl="0" marL="0" rtl="0" algn="l">
              <a:lnSpc>
                <a:spcPct val="100000"/>
              </a:lnSpc>
              <a:spcBef>
                <a:spcPts val="0"/>
              </a:spcBef>
              <a:spcAft>
                <a:spcPts val="0"/>
              </a:spcAft>
              <a:buSzPts val="1100"/>
              <a:buNone/>
            </a:pPr>
            <a:r>
              <a:t/>
            </a:r>
            <a:endParaRPr b="1">
              <a:solidFill>
                <a:schemeClr val="dk1"/>
              </a:solidFill>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p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4" name="Google Shape;314;p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b="1">
              <a:solidFill>
                <a:schemeClr val="dk1"/>
              </a:solidFill>
            </a:endParaRPr>
          </a:p>
          <a:p>
            <a:pPr indent="0" lvl="0" marL="0" rtl="0" algn="l">
              <a:lnSpc>
                <a:spcPct val="100000"/>
              </a:lnSpc>
              <a:spcBef>
                <a:spcPts val="0"/>
              </a:spcBef>
              <a:spcAft>
                <a:spcPts val="0"/>
              </a:spcAft>
              <a:buSzPts val="1100"/>
              <a:buNone/>
            </a:pPr>
            <a:r>
              <a:t/>
            </a:r>
            <a:endParaRPr b="1">
              <a:solidFill>
                <a:schemeClr val="dk1"/>
              </a:solidFill>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p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1" name="Google Shape;321;p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p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7" name="Google Shape;327;p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p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3" name="Google Shape;333;p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2" name="Google Shape;102;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p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1" name="Google Shape;341;p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p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8" name="Google Shape;348;p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p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5" name="Google Shape;355;p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p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2" name="Google Shape;362;p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p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9" name="Google Shape;369;p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p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6" name="Google Shape;376;p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p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3" name="Google Shape;383;p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p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0" name="Google Shape;390;p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p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7" name="Google Shape;397;p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p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4" name="Google Shape;404;p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9" name="Google Shape;109;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p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1" name="Google Shape;411;p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p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8" name="Google Shape;418;p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p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5" name="Google Shape;425;p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p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2" name="Google Shape;432;p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p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9" name="Google Shape;439;p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p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8" name="Google Shape;448;p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p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5" name="Google Shape;455;p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p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1" name="Google Shape;461;p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p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7" name="Google Shape;467;p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p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3" name="Google Shape;473;p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6" name="Google Shape;116;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p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1" name="Google Shape;481;p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p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7" name="Google Shape;487;p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p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4" name="Google Shape;494;p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p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0" name="Google Shape;500;p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p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6" name="Google Shape;506;p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 name="Shape 510"/>
        <p:cNvGrpSpPr/>
        <p:nvPr/>
      </p:nvGrpSpPr>
      <p:grpSpPr>
        <a:xfrm>
          <a:off x="0" y="0"/>
          <a:ext cx="0" cy="0"/>
          <a:chOff x="0" y="0"/>
          <a:chExt cx="0" cy="0"/>
        </a:xfrm>
      </p:grpSpPr>
      <p:sp>
        <p:nvSpPr>
          <p:cNvPr id="511" name="Google Shape;511;p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2" name="Google Shape;512;p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 name="Shape 518"/>
        <p:cNvGrpSpPr/>
        <p:nvPr/>
      </p:nvGrpSpPr>
      <p:grpSpPr>
        <a:xfrm>
          <a:off x="0" y="0"/>
          <a:ext cx="0" cy="0"/>
          <a:chOff x="0" y="0"/>
          <a:chExt cx="0" cy="0"/>
        </a:xfrm>
      </p:grpSpPr>
      <p:sp>
        <p:nvSpPr>
          <p:cNvPr id="519" name="Google Shape;519;p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0" name="Google Shape;520;p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 name="Shape 524"/>
        <p:cNvGrpSpPr/>
        <p:nvPr/>
      </p:nvGrpSpPr>
      <p:grpSpPr>
        <a:xfrm>
          <a:off x="0" y="0"/>
          <a:ext cx="0" cy="0"/>
          <a:chOff x="0" y="0"/>
          <a:chExt cx="0" cy="0"/>
        </a:xfrm>
      </p:grpSpPr>
      <p:sp>
        <p:nvSpPr>
          <p:cNvPr id="525" name="Google Shape;525;p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6" name="Google Shape;526;p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p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3" name="Google Shape;533;p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p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9" name="Google Shape;539;p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3" name="Google Shape;123;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 name="Shape 543"/>
        <p:cNvGrpSpPr/>
        <p:nvPr/>
      </p:nvGrpSpPr>
      <p:grpSpPr>
        <a:xfrm>
          <a:off x="0" y="0"/>
          <a:ext cx="0" cy="0"/>
          <a:chOff x="0" y="0"/>
          <a:chExt cx="0" cy="0"/>
        </a:xfrm>
      </p:grpSpPr>
      <p:sp>
        <p:nvSpPr>
          <p:cNvPr id="544" name="Google Shape;544;p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5" name="Google Shape;545;p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9" name="Shape 549"/>
        <p:cNvGrpSpPr/>
        <p:nvPr/>
      </p:nvGrpSpPr>
      <p:grpSpPr>
        <a:xfrm>
          <a:off x="0" y="0"/>
          <a:ext cx="0" cy="0"/>
          <a:chOff x="0" y="0"/>
          <a:chExt cx="0" cy="0"/>
        </a:xfrm>
      </p:grpSpPr>
      <p:sp>
        <p:nvSpPr>
          <p:cNvPr id="550" name="Google Shape;550;p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1" name="Google Shape;551;p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5" name="Shape 555"/>
        <p:cNvGrpSpPr/>
        <p:nvPr/>
      </p:nvGrpSpPr>
      <p:grpSpPr>
        <a:xfrm>
          <a:off x="0" y="0"/>
          <a:ext cx="0" cy="0"/>
          <a:chOff x="0" y="0"/>
          <a:chExt cx="0" cy="0"/>
        </a:xfrm>
      </p:grpSpPr>
      <p:sp>
        <p:nvSpPr>
          <p:cNvPr id="556" name="Google Shape;556;p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7" name="Google Shape;557;p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 name="Shape 561"/>
        <p:cNvGrpSpPr/>
        <p:nvPr/>
      </p:nvGrpSpPr>
      <p:grpSpPr>
        <a:xfrm>
          <a:off x="0" y="0"/>
          <a:ext cx="0" cy="0"/>
          <a:chOff x="0" y="0"/>
          <a:chExt cx="0" cy="0"/>
        </a:xfrm>
      </p:grpSpPr>
      <p:sp>
        <p:nvSpPr>
          <p:cNvPr id="562" name="Google Shape;562;p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3" name="Google Shape;563;p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7" name="Shape 567"/>
        <p:cNvGrpSpPr/>
        <p:nvPr/>
      </p:nvGrpSpPr>
      <p:grpSpPr>
        <a:xfrm>
          <a:off x="0" y="0"/>
          <a:ext cx="0" cy="0"/>
          <a:chOff x="0" y="0"/>
          <a:chExt cx="0" cy="0"/>
        </a:xfrm>
      </p:grpSpPr>
      <p:sp>
        <p:nvSpPr>
          <p:cNvPr id="568" name="Google Shape;568;p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9" name="Google Shape;569;p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0" name="Google Shape;130;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7" name="Google Shape;137;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76"/>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1" name="Google Shape;11;p76"/>
          <p:cNvGrpSpPr/>
          <p:nvPr/>
        </p:nvGrpSpPr>
        <p:grpSpPr>
          <a:xfrm>
            <a:off x="830392" y="1191256"/>
            <a:ext cx="745763" cy="45826"/>
            <a:chOff x="4580561" y="2589004"/>
            <a:chExt cx="1064464" cy="25200"/>
          </a:xfrm>
        </p:grpSpPr>
        <p:sp>
          <p:nvSpPr>
            <p:cNvPr id="12" name="Google Shape;12;p7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 name="Google Shape;13;p7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4" name="Google Shape;14;p76"/>
          <p:cNvSpPr txBox="1"/>
          <p:nvPr>
            <p:ph type="ctrTitle"/>
          </p:nvPr>
        </p:nvSpPr>
        <p:spPr>
          <a:xfrm>
            <a:off x="729450" y="1322450"/>
            <a:ext cx="7688100" cy="1664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SzPts val="4200"/>
              <a:buNone/>
              <a:defRPr sz="4200"/>
            </a:lvl2pPr>
            <a:lvl3pPr lvl="2" algn="l">
              <a:lnSpc>
                <a:spcPct val="100000"/>
              </a:lnSpc>
              <a:spcBef>
                <a:spcPts val="0"/>
              </a:spcBef>
              <a:spcAft>
                <a:spcPts val="0"/>
              </a:spcAft>
              <a:buSzPts val="4200"/>
              <a:buNone/>
              <a:defRPr sz="4200"/>
            </a:lvl3pPr>
            <a:lvl4pPr lvl="3" algn="l">
              <a:lnSpc>
                <a:spcPct val="100000"/>
              </a:lnSpc>
              <a:spcBef>
                <a:spcPts val="0"/>
              </a:spcBef>
              <a:spcAft>
                <a:spcPts val="0"/>
              </a:spcAft>
              <a:buSzPts val="4200"/>
              <a:buNone/>
              <a:defRPr sz="4200"/>
            </a:lvl4pPr>
            <a:lvl5pPr lvl="4" algn="l">
              <a:lnSpc>
                <a:spcPct val="100000"/>
              </a:lnSpc>
              <a:spcBef>
                <a:spcPts val="0"/>
              </a:spcBef>
              <a:spcAft>
                <a:spcPts val="0"/>
              </a:spcAft>
              <a:buSzPts val="4200"/>
              <a:buNone/>
              <a:defRPr sz="4200"/>
            </a:lvl5pPr>
            <a:lvl6pPr lvl="5" algn="l">
              <a:lnSpc>
                <a:spcPct val="100000"/>
              </a:lnSpc>
              <a:spcBef>
                <a:spcPts val="0"/>
              </a:spcBef>
              <a:spcAft>
                <a:spcPts val="0"/>
              </a:spcAft>
              <a:buSzPts val="4200"/>
              <a:buNone/>
              <a:defRPr sz="4200"/>
            </a:lvl6pPr>
            <a:lvl7pPr lvl="6" algn="l">
              <a:lnSpc>
                <a:spcPct val="100000"/>
              </a:lnSpc>
              <a:spcBef>
                <a:spcPts val="0"/>
              </a:spcBef>
              <a:spcAft>
                <a:spcPts val="0"/>
              </a:spcAft>
              <a:buSzPts val="4200"/>
              <a:buNone/>
              <a:defRPr sz="4200"/>
            </a:lvl7pPr>
            <a:lvl8pPr lvl="7" algn="l">
              <a:lnSpc>
                <a:spcPct val="100000"/>
              </a:lnSpc>
              <a:spcBef>
                <a:spcPts val="0"/>
              </a:spcBef>
              <a:spcAft>
                <a:spcPts val="0"/>
              </a:spcAft>
              <a:buSzPts val="4200"/>
              <a:buNone/>
              <a:defRPr sz="4200"/>
            </a:lvl8pPr>
            <a:lvl9pPr lvl="8" algn="l">
              <a:lnSpc>
                <a:spcPct val="100000"/>
              </a:lnSpc>
              <a:spcBef>
                <a:spcPts val="0"/>
              </a:spcBef>
              <a:spcAft>
                <a:spcPts val="0"/>
              </a:spcAft>
              <a:buSzPts val="4200"/>
              <a:buNone/>
              <a:defRPr sz="4200"/>
            </a:lvl9pPr>
          </a:lstStyle>
          <a:p/>
        </p:txBody>
      </p:sp>
      <p:sp>
        <p:nvSpPr>
          <p:cNvPr id="15" name="Google Shape;15;p76"/>
          <p:cNvSpPr txBox="1"/>
          <p:nvPr>
            <p:ph idx="1" type="subTitle"/>
          </p:nvPr>
        </p:nvSpPr>
        <p:spPr>
          <a:xfrm>
            <a:off x="729627" y="3172900"/>
            <a:ext cx="7688100" cy="5412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sp>
        <p:nvSpPr>
          <p:cNvPr id="16" name="Google Shape;16;p76"/>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85"/>
          <p:cNvGrpSpPr/>
          <p:nvPr/>
        </p:nvGrpSpPr>
        <p:grpSpPr>
          <a:xfrm>
            <a:off x="830392" y="4169130"/>
            <a:ext cx="745763" cy="45826"/>
            <a:chOff x="4580561" y="2589004"/>
            <a:chExt cx="1064464" cy="25200"/>
          </a:xfrm>
        </p:grpSpPr>
        <p:sp>
          <p:nvSpPr>
            <p:cNvPr id="75" name="Google Shape;75;p85"/>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 name="Google Shape;76;p85"/>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7" name="Google Shape;77;p85"/>
          <p:cNvSpPr txBox="1"/>
          <p:nvPr>
            <p:ph hasCustomPrompt="1" type="title"/>
          </p:nvPr>
        </p:nvSpPr>
        <p:spPr>
          <a:xfrm>
            <a:off x="729450" y="733950"/>
            <a:ext cx="7688400" cy="1244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8000"/>
              <a:buNone/>
              <a:defRPr sz="8000">
                <a:solidFill>
                  <a:schemeClr val="lt1"/>
                </a:solidFill>
              </a:defRPr>
            </a:lvl1pPr>
            <a:lvl2pPr lvl="1" algn="l">
              <a:lnSpc>
                <a:spcPct val="100000"/>
              </a:lnSpc>
              <a:spcBef>
                <a:spcPts val="0"/>
              </a:spcBef>
              <a:spcAft>
                <a:spcPts val="0"/>
              </a:spcAft>
              <a:buClr>
                <a:schemeClr val="lt1"/>
              </a:buClr>
              <a:buSzPts val="8000"/>
              <a:buNone/>
              <a:defRPr sz="8000">
                <a:solidFill>
                  <a:schemeClr val="lt1"/>
                </a:solidFill>
              </a:defRPr>
            </a:lvl2pPr>
            <a:lvl3pPr lvl="2" algn="l">
              <a:lnSpc>
                <a:spcPct val="100000"/>
              </a:lnSpc>
              <a:spcBef>
                <a:spcPts val="0"/>
              </a:spcBef>
              <a:spcAft>
                <a:spcPts val="0"/>
              </a:spcAft>
              <a:buClr>
                <a:schemeClr val="lt1"/>
              </a:buClr>
              <a:buSzPts val="8000"/>
              <a:buNone/>
              <a:defRPr sz="8000">
                <a:solidFill>
                  <a:schemeClr val="lt1"/>
                </a:solidFill>
              </a:defRPr>
            </a:lvl3pPr>
            <a:lvl4pPr lvl="3" algn="l">
              <a:lnSpc>
                <a:spcPct val="100000"/>
              </a:lnSpc>
              <a:spcBef>
                <a:spcPts val="0"/>
              </a:spcBef>
              <a:spcAft>
                <a:spcPts val="0"/>
              </a:spcAft>
              <a:buClr>
                <a:schemeClr val="lt1"/>
              </a:buClr>
              <a:buSzPts val="8000"/>
              <a:buNone/>
              <a:defRPr sz="8000">
                <a:solidFill>
                  <a:schemeClr val="lt1"/>
                </a:solidFill>
              </a:defRPr>
            </a:lvl4pPr>
            <a:lvl5pPr lvl="4" algn="l">
              <a:lnSpc>
                <a:spcPct val="100000"/>
              </a:lnSpc>
              <a:spcBef>
                <a:spcPts val="0"/>
              </a:spcBef>
              <a:spcAft>
                <a:spcPts val="0"/>
              </a:spcAft>
              <a:buClr>
                <a:schemeClr val="lt1"/>
              </a:buClr>
              <a:buSzPts val="8000"/>
              <a:buNone/>
              <a:defRPr sz="8000">
                <a:solidFill>
                  <a:schemeClr val="lt1"/>
                </a:solidFill>
              </a:defRPr>
            </a:lvl5pPr>
            <a:lvl6pPr lvl="5" algn="l">
              <a:lnSpc>
                <a:spcPct val="100000"/>
              </a:lnSpc>
              <a:spcBef>
                <a:spcPts val="0"/>
              </a:spcBef>
              <a:spcAft>
                <a:spcPts val="0"/>
              </a:spcAft>
              <a:buClr>
                <a:schemeClr val="lt1"/>
              </a:buClr>
              <a:buSzPts val="8000"/>
              <a:buNone/>
              <a:defRPr sz="8000">
                <a:solidFill>
                  <a:schemeClr val="lt1"/>
                </a:solidFill>
              </a:defRPr>
            </a:lvl6pPr>
            <a:lvl7pPr lvl="6" algn="l">
              <a:lnSpc>
                <a:spcPct val="100000"/>
              </a:lnSpc>
              <a:spcBef>
                <a:spcPts val="0"/>
              </a:spcBef>
              <a:spcAft>
                <a:spcPts val="0"/>
              </a:spcAft>
              <a:buClr>
                <a:schemeClr val="lt1"/>
              </a:buClr>
              <a:buSzPts val="8000"/>
              <a:buNone/>
              <a:defRPr sz="8000">
                <a:solidFill>
                  <a:schemeClr val="lt1"/>
                </a:solidFill>
              </a:defRPr>
            </a:lvl7pPr>
            <a:lvl8pPr lvl="7" algn="l">
              <a:lnSpc>
                <a:spcPct val="100000"/>
              </a:lnSpc>
              <a:spcBef>
                <a:spcPts val="0"/>
              </a:spcBef>
              <a:spcAft>
                <a:spcPts val="0"/>
              </a:spcAft>
              <a:buClr>
                <a:schemeClr val="lt1"/>
              </a:buClr>
              <a:buSzPts val="8000"/>
              <a:buNone/>
              <a:defRPr sz="8000">
                <a:solidFill>
                  <a:schemeClr val="lt1"/>
                </a:solidFill>
              </a:defRPr>
            </a:lvl8pPr>
            <a:lvl9pPr lvl="8" algn="l">
              <a:lnSpc>
                <a:spcPct val="100000"/>
              </a:lnSpc>
              <a:spcBef>
                <a:spcPts val="0"/>
              </a:spcBef>
              <a:spcAft>
                <a:spcPts val="0"/>
              </a:spcAft>
              <a:buClr>
                <a:schemeClr val="lt1"/>
              </a:buClr>
              <a:buSzPts val="8000"/>
              <a:buNone/>
              <a:defRPr sz="8000">
                <a:solidFill>
                  <a:schemeClr val="lt1"/>
                </a:solidFill>
              </a:defRPr>
            </a:lvl9pPr>
          </a:lstStyle>
          <a:p>
            <a:r>
              <a:t>xx%</a:t>
            </a:r>
          </a:p>
        </p:txBody>
      </p:sp>
      <p:sp>
        <p:nvSpPr>
          <p:cNvPr id="78" name="Google Shape;78;p85"/>
          <p:cNvSpPr txBox="1"/>
          <p:nvPr>
            <p:ph idx="1" type="body"/>
          </p:nvPr>
        </p:nvSpPr>
        <p:spPr>
          <a:xfrm>
            <a:off x="729450" y="2272888"/>
            <a:ext cx="7688400" cy="15804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Clr>
                <a:schemeClr val="lt1"/>
              </a:buClr>
              <a:buSzPts val="1300"/>
              <a:buChar char="●"/>
              <a:defRPr>
                <a:solidFill>
                  <a:schemeClr val="lt1"/>
                </a:solidFill>
              </a:defRPr>
            </a:lvl1pPr>
            <a:lvl2pPr indent="-298450" lvl="1" marL="914400" algn="l">
              <a:lnSpc>
                <a:spcPct val="115000"/>
              </a:lnSpc>
              <a:spcBef>
                <a:spcPts val="0"/>
              </a:spcBef>
              <a:spcAft>
                <a:spcPts val="0"/>
              </a:spcAft>
              <a:buClr>
                <a:schemeClr val="lt1"/>
              </a:buClr>
              <a:buSzPts val="1100"/>
              <a:buChar char="○"/>
              <a:defRPr>
                <a:solidFill>
                  <a:schemeClr val="lt1"/>
                </a:solidFill>
              </a:defRPr>
            </a:lvl2pPr>
            <a:lvl3pPr indent="-298450" lvl="2" marL="1371600" algn="l">
              <a:lnSpc>
                <a:spcPct val="115000"/>
              </a:lnSpc>
              <a:spcBef>
                <a:spcPts val="0"/>
              </a:spcBef>
              <a:spcAft>
                <a:spcPts val="0"/>
              </a:spcAft>
              <a:buClr>
                <a:schemeClr val="lt1"/>
              </a:buClr>
              <a:buSzPts val="1100"/>
              <a:buChar char="■"/>
              <a:defRPr>
                <a:solidFill>
                  <a:schemeClr val="lt1"/>
                </a:solidFill>
              </a:defRPr>
            </a:lvl3pPr>
            <a:lvl4pPr indent="-298450" lvl="3" marL="1828800" algn="l">
              <a:lnSpc>
                <a:spcPct val="115000"/>
              </a:lnSpc>
              <a:spcBef>
                <a:spcPts val="0"/>
              </a:spcBef>
              <a:spcAft>
                <a:spcPts val="0"/>
              </a:spcAft>
              <a:buClr>
                <a:schemeClr val="lt1"/>
              </a:buClr>
              <a:buSzPts val="1100"/>
              <a:buChar char="●"/>
              <a:defRPr>
                <a:solidFill>
                  <a:schemeClr val="lt1"/>
                </a:solidFill>
              </a:defRPr>
            </a:lvl4pPr>
            <a:lvl5pPr indent="-298450" lvl="4" marL="2286000" algn="l">
              <a:lnSpc>
                <a:spcPct val="115000"/>
              </a:lnSpc>
              <a:spcBef>
                <a:spcPts val="0"/>
              </a:spcBef>
              <a:spcAft>
                <a:spcPts val="0"/>
              </a:spcAft>
              <a:buClr>
                <a:schemeClr val="lt1"/>
              </a:buClr>
              <a:buSzPts val="1100"/>
              <a:buChar char="○"/>
              <a:defRPr>
                <a:solidFill>
                  <a:schemeClr val="lt1"/>
                </a:solidFill>
              </a:defRPr>
            </a:lvl5pPr>
            <a:lvl6pPr indent="-298450" lvl="5" marL="2743200" algn="l">
              <a:lnSpc>
                <a:spcPct val="115000"/>
              </a:lnSpc>
              <a:spcBef>
                <a:spcPts val="0"/>
              </a:spcBef>
              <a:spcAft>
                <a:spcPts val="0"/>
              </a:spcAft>
              <a:buClr>
                <a:schemeClr val="lt1"/>
              </a:buClr>
              <a:buSzPts val="1100"/>
              <a:buChar char="■"/>
              <a:defRPr>
                <a:solidFill>
                  <a:schemeClr val="lt1"/>
                </a:solidFill>
              </a:defRPr>
            </a:lvl6pPr>
            <a:lvl7pPr indent="-298450" lvl="6" marL="3200400" algn="l">
              <a:lnSpc>
                <a:spcPct val="115000"/>
              </a:lnSpc>
              <a:spcBef>
                <a:spcPts val="0"/>
              </a:spcBef>
              <a:spcAft>
                <a:spcPts val="0"/>
              </a:spcAft>
              <a:buClr>
                <a:schemeClr val="lt1"/>
              </a:buClr>
              <a:buSzPts val="1100"/>
              <a:buChar char="●"/>
              <a:defRPr>
                <a:solidFill>
                  <a:schemeClr val="lt1"/>
                </a:solidFill>
              </a:defRPr>
            </a:lvl7pPr>
            <a:lvl8pPr indent="-298450" lvl="7" marL="3657600" algn="l">
              <a:lnSpc>
                <a:spcPct val="115000"/>
              </a:lnSpc>
              <a:spcBef>
                <a:spcPts val="0"/>
              </a:spcBef>
              <a:spcAft>
                <a:spcPts val="0"/>
              </a:spcAft>
              <a:buClr>
                <a:schemeClr val="lt1"/>
              </a:buClr>
              <a:buSzPts val="1100"/>
              <a:buChar char="○"/>
              <a:defRPr>
                <a:solidFill>
                  <a:schemeClr val="lt1"/>
                </a:solidFill>
              </a:defRPr>
            </a:lvl8pPr>
            <a:lvl9pPr indent="-298450" lvl="8" marL="4114800" algn="l">
              <a:lnSpc>
                <a:spcPct val="115000"/>
              </a:lnSpc>
              <a:spcBef>
                <a:spcPts val="0"/>
              </a:spcBef>
              <a:spcAft>
                <a:spcPts val="0"/>
              </a:spcAft>
              <a:buClr>
                <a:schemeClr val="lt1"/>
              </a:buClr>
              <a:buSzPts val="1100"/>
              <a:buChar char="■"/>
              <a:defRPr>
                <a:solidFill>
                  <a:schemeClr val="lt1"/>
                </a:solidFill>
              </a:defRPr>
            </a:lvl9pPr>
          </a:lstStyle>
          <a:p/>
        </p:txBody>
      </p:sp>
      <p:sp>
        <p:nvSpPr>
          <p:cNvPr id="79" name="Google Shape;79;p85"/>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86"/>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77"/>
          <p:cNvGrpSpPr/>
          <p:nvPr/>
        </p:nvGrpSpPr>
        <p:grpSpPr>
          <a:xfrm>
            <a:off x="830392" y="1191256"/>
            <a:ext cx="745763" cy="45826"/>
            <a:chOff x="4580561" y="2589004"/>
            <a:chExt cx="1064464" cy="25200"/>
          </a:xfrm>
        </p:grpSpPr>
        <p:sp>
          <p:nvSpPr>
            <p:cNvPr id="19" name="Google Shape;19;p77"/>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 name="Google Shape;20;p77"/>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1" name="Google Shape;21;p77"/>
          <p:cNvSpPr txBox="1"/>
          <p:nvPr>
            <p:ph type="title"/>
          </p:nvPr>
        </p:nvSpPr>
        <p:spPr>
          <a:xfrm>
            <a:off x="729450" y="1322450"/>
            <a:ext cx="7688400" cy="15186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3600"/>
              <a:buNone/>
              <a:defRPr sz="3600">
                <a:solidFill>
                  <a:schemeClr val="l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p:txBody>
      </p:sp>
      <p:sp>
        <p:nvSpPr>
          <p:cNvPr id="22" name="Google Shape;22;p77"/>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78"/>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5" name="Google Shape;25;p78"/>
          <p:cNvGrpSpPr/>
          <p:nvPr/>
        </p:nvGrpSpPr>
        <p:grpSpPr>
          <a:xfrm>
            <a:off x="830392" y="1191256"/>
            <a:ext cx="745763" cy="45826"/>
            <a:chOff x="4580561" y="2589004"/>
            <a:chExt cx="1064464" cy="25200"/>
          </a:xfrm>
        </p:grpSpPr>
        <p:sp>
          <p:nvSpPr>
            <p:cNvPr id="26" name="Google Shape;26;p78"/>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 name="Google Shape;27;p78"/>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8" name="Google Shape;28;p78"/>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600"/>
              <a:buNone/>
              <a:defRPr sz="2600"/>
            </a:lvl1pPr>
            <a:lvl2pPr lvl="1" algn="l">
              <a:lnSpc>
                <a:spcPct val="100000"/>
              </a:lnSpc>
              <a:spcBef>
                <a:spcPts val="0"/>
              </a:spcBef>
              <a:spcAft>
                <a:spcPts val="0"/>
              </a:spcAft>
              <a:buSzPts val="2600"/>
              <a:buNone/>
              <a:defRPr sz="2600"/>
            </a:lvl2pPr>
            <a:lvl3pPr lvl="2" algn="l">
              <a:lnSpc>
                <a:spcPct val="100000"/>
              </a:lnSpc>
              <a:spcBef>
                <a:spcPts val="0"/>
              </a:spcBef>
              <a:spcAft>
                <a:spcPts val="0"/>
              </a:spcAft>
              <a:buSzPts val="2600"/>
              <a:buNone/>
              <a:defRPr sz="2600"/>
            </a:lvl3pPr>
            <a:lvl4pPr lvl="3" algn="l">
              <a:lnSpc>
                <a:spcPct val="100000"/>
              </a:lnSpc>
              <a:spcBef>
                <a:spcPts val="0"/>
              </a:spcBef>
              <a:spcAft>
                <a:spcPts val="0"/>
              </a:spcAft>
              <a:buSzPts val="2600"/>
              <a:buNone/>
              <a:defRPr sz="2600"/>
            </a:lvl4pPr>
            <a:lvl5pPr lvl="4" algn="l">
              <a:lnSpc>
                <a:spcPct val="100000"/>
              </a:lnSpc>
              <a:spcBef>
                <a:spcPts val="0"/>
              </a:spcBef>
              <a:spcAft>
                <a:spcPts val="0"/>
              </a:spcAft>
              <a:buSzPts val="2600"/>
              <a:buNone/>
              <a:defRPr sz="2600"/>
            </a:lvl5pPr>
            <a:lvl6pPr lvl="5" algn="l">
              <a:lnSpc>
                <a:spcPct val="100000"/>
              </a:lnSpc>
              <a:spcBef>
                <a:spcPts val="0"/>
              </a:spcBef>
              <a:spcAft>
                <a:spcPts val="0"/>
              </a:spcAft>
              <a:buSzPts val="2600"/>
              <a:buNone/>
              <a:defRPr sz="2600"/>
            </a:lvl6pPr>
            <a:lvl7pPr lvl="6" algn="l">
              <a:lnSpc>
                <a:spcPct val="100000"/>
              </a:lnSpc>
              <a:spcBef>
                <a:spcPts val="0"/>
              </a:spcBef>
              <a:spcAft>
                <a:spcPts val="0"/>
              </a:spcAft>
              <a:buSzPts val="2600"/>
              <a:buNone/>
              <a:defRPr sz="2600"/>
            </a:lvl7pPr>
            <a:lvl8pPr lvl="7" algn="l">
              <a:lnSpc>
                <a:spcPct val="100000"/>
              </a:lnSpc>
              <a:spcBef>
                <a:spcPts val="0"/>
              </a:spcBef>
              <a:spcAft>
                <a:spcPts val="0"/>
              </a:spcAft>
              <a:buSzPts val="2600"/>
              <a:buNone/>
              <a:defRPr sz="2600"/>
            </a:lvl8pPr>
            <a:lvl9pPr lvl="8" algn="l">
              <a:lnSpc>
                <a:spcPct val="100000"/>
              </a:lnSpc>
              <a:spcBef>
                <a:spcPts val="0"/>
              </a:spcBef>
              <a:spcAft>
                <a:spcPts val="0"/>
              </a:spcAft>
              <a:buSzPts val="2600"/>
              <a:buNone/>
              <a:defRPr sz="2600"/>
            </a:lvl9pPr>
          </a:lstStyle>
          <a:p/>
        </p:txBody>
      </p:sp>
      <p:sp>
        <p:nvSpPr>
          <p:cNvPr id="29" name="Google Shape;29;p78"/>
          <p:cNvSpPr txBox="1"/>
          <p:nvPr>
            <p:ph idx="1" type="body"/>
          </p:nvPr>
        </p:nvSpPr>
        <p:spPr>
          <a:xfrm>
            <a:off x="729450" y="2078875"/>
            <a:ext cx="7688700" cy="22611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30" name="Google Shape;30;p78"/>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1" name="Shape 31"/>
        <p:cNvGrpSpPr/>
        <p:nvPr/>
      </p:nvGrpSpPr>
      <p:grpSpPr>
        <a:xfrm>
          <a:off x="0" y="0"/>
          <a:ext cx="0" cy="0"/>
          <a:chOff x="0" y="0"/>
          <a:chExt cx="0" cy="0"/>
        </a:xfrm>
      </p:grpSpPr>
      <p:sp>
        <p:nvSpPr>
          <p:cNvPr id="32" name="Google Shape;32;p79"/>
          <p:cNvSpPr txBox="1"/>
          <p:nvPr>
            <p:ph idx="1" type="body"/>
          </p:nvPr>
        </p:nvSpPr>
        <p:spPr>
          <a:xfrm>
            <a:off x="724950" y="4372551"/>
            <a:ext cx="7697400" cy="4605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300"/>
              <a:buNone/>
              <a:defRPr/>
            </a:lvl1pPr>
          </a:lstStyle>
          <a:p/>
        </p:txBody>
      </p:sp>
      <p:sp>
        <p:nvSpPr>
          <p:cNvPr id="33" name="Google Shape;33;p79"/>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4" name="Shape 34"/>
        <p:cNvGrpSpPr/>
        <p:nvPr/>
      </p:nvGrpSpPr>
      <p:grpSpPr>
        <a:xfrm>
          <a:off x="0" y="0"/>
          <a:ext cx="0" cy="0"/>
          <a:chOff x="0" y="0"/>
          <a:chExt cx="0" cy="0"/>
        </a:xfrm>
      </p:grpSpPr>
      <p:sp>
        <p:nvSpPr>
          <p:cNvPr id="35" name="Google Shape;35;p80"/>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6" name="Google Shape;36;p80"/>
          <p:cNvGrpSpPr/>
          <p:nvPr/>
        </p:nvGrpSpPr>
        <p:grpSpPr>
          <a:xfrm>
            <a:off x="830392" y="1191256"/>
            <a:ext cx="745763" cy="45826"/>
            <a:chOff x="4580561" y="2589004"/>
            <a:chExt cx="1064464" cy="25200"/>
          </a:xfrm>
        </p:grpSpPr>
        <p:sp>
          <p:nvSpPr>
            <p:cNvPr id="37" name="Google Shape;37;p80"/>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 name="Google Shape;38;p80"/>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9" name="Google Shape;39;p80"/>
          <p:cNvSpPr txBox="1"/>
          <p:nvPr>
            <p:ph type="title"/>
          </p:nvPr>
        </p:nvSpPr>
        <p:spPr>
          <a:xfrm>
            <a:off x="729450" y="1318650"/>
            <a:ext cx="7688400" cy="5352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600"/>
              <a:buNone/>
              <a:defRPr sz="2600"/>
            </a:lvl1pPr>
            <a:lvl2pPr lvl="1" algn="l">
              <a:lnSpc>
                <a:spcPct val="100000"/>
              </a:lnSpc>
              <a:spcBef>
                <a:spcPts val="0"/>
              </a:spcBef>
              <a:spcAft>
                <a:spcPts val="0"/>
              </a:spcAft>
              <a:buSzPts val="2600"/>
              <a:buNone/>
              <a:defRPr sz="2600"/>
            </a:lvl2pPr>
            <a:lvl3pPr lvl="2" algn="l">
              <a:lnSpc>
                <a:spcPct val="100000"/>
              </a:lnSpc>
              <a:spcBef>
                <a:spcPts val="0"/>
              </a:spcBef>
              <a:spcAft>
                <a:spcPts val="0"/>
              </a:spcAft>
              <a:buSzPts val="2600"/>
              <a:buNone/>
              <a:defRPr sz="2600"/>
            </a:lvl3pPr>
            <a:lvl4pPr lvl="3" algn="l">
              <a:lnSpc>
                <a:spcPct val="100000"/>
              </a:lnSpc>
              <a:spcBef>
                <a:spcPts val="0"/>
              </a:spcBef>
              <a:spcAft>
                <a:spcPts val="0"/>
              </a:spcAft>
              <a:buSzPts val="2600"/>
              <a:buNone/>
              <a:defRPr sz="2600"/>
            </a:lvl4pPr>
            <a:lvl5pPr lvl="4" algn="l">
              <a:lnSpc>
                <a:spcPct val="100000"/>
              </a:lnSpc>
              <a:spcBef>
                <a:spcPts val="0"/>
              </a:spcBef>
              <a:spcAft>
                <a:spcPts val="0"/>
              </a:spcAft>
              <a:buSzPts val="2600"/>
              <a:buNone/>
              <a:defRPr sz="2600"/>
            </a:lvl5pPr>
            <a:lvl6pPr lvl="5" algn="l">
              <a:lnSpc>
                <a:spcPct val="100000"/>
              </a:lnSpc>
              <a:spcBef>
                <a:spcPts val="0"/>
              </a:spcBef>
              <a:spcAft>
                <a:spcPts val="0"/>
              </a:spcAft>
              <a:buSzPts val="2600"/>
              <a:buNone/>
              <a:defRPr sz="2600"/>
            </a:lvl6pPr>
            <a:lvl7pPr lvl="6" algn="l">
              <a:lnSpc>
                <a:spcPct val="100000"/>
              </a:lnSpc>
              <a:spcBef>
                <a:spcPts val="0"/>
              </a:spcBef>
              <a:spcAft>
                <a:spcPts val="0"/>
              </a:spcAft>
              <a:buSzPts val="2600"/>
              <a:buNone/>
              <a:defRPr sz="2600"/>
            </a:lvl7pPr>
            <a:lvl8pPr lvl="7" algn="l">
              <a:lnSpc>
                <a:spcPct val="100000"/>
              </a:lnSpc>
              <a:spcBef>
                <a:spcPts val="0"/>
              </a:spcBef>
              <a:spcAft>
                <a:spcPts val="0"/>
              </a:spcAft>
              <a:buSzPts val="2600"/>
              <a:buNone/>
              <a:defRPr sz="2600"/>
            </a:lvl8pPr>
            <a:lvl9pPr lvl="8" algn="l">
              <a:lnSpc>
                <a:spcPct val="100000"/>
              </a:lnSpc>
              <a:spcBef>
                <a:spcPts val="0"/>
              </a:spcBef>
              <a:spcAft>
                <a:spcPts val="0"/>
              </a:spcAft>
              <a:buSzPts val="2600"/>
              <a:buNone/>
              <a:defRPr sz="2600"/>
            </a:lvl9pPr>
          </a:lstStyle>
          <a:p/>
        </p:txBody>
      </p:sp>
      <p:sp>
        <p:nvSpPr>
          <p:cNvPr id="40" name="Google Shape;40;p80"/>
          <p:cNvSpPr txBox="1"/>
          <p:nvPr>
            <p:ph idx="1" type="body"/>
          </p:nvPr>
        </p:nvSpPr>
        <p:spPr>
          <a:xfrm>
            <a:off x="729325" y="2078875"/>
            <a:ext cx="3774300" cy="22611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41" name="Google Shape;41;p80"/>
          <p:cNvSpPr txBox="1"/>
          <p:nvPr>
            <p:ph idx="2" type="body"/>
          </p:nvPr>
        </p:nvSpPr>
        <p:spPr>
          <a:xfrm>
            <a:off x="4643604" y="2078875"/>
            <a:ext cx="3774300" cy="22611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42" name="Google Shape;42;p80"/>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 name="Shape 43"/>
        <p:cNvGrpSpPr/>
        <p:nvPr/>
      </p:nvGrpSpPr>
      <p:grpSpPr>
        <a:xfrm>
          <a:off x="0" y="0"/>
          <a:ext cx="0" cy="0"/>
          <a:chOff x="0" y="0"/>
          <a:chExt cx="0" cy="0"/>
        </a:xfrm>
      </p:grpSpPr>
      <p:sp>
        <p:nvSpPr>
          <p:cNvPr id="44" name="Google Shape;44;p81"/>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5" name="Google Shape;45;p81"/>
          <p:cNvGrpSpPr/>
          <p:nvPr/>
        </p:nvGrpSpPr>
        <p:grpSpPr>
          <a:xfrm>
            <a:off x="830392" y="1191256"/>
            <a:ext cx="745763" cy="45826"/>
            <a:chOff x="4580561" y="2589004"/>
            <a:chExt cx="1064464" cy="25200"/>
          </a:xfrm>
        </p:grpSpPr>
        <p:sp>
          <p:nvSpPr>
            <p:cNvPr id="46" name="Google Shape;46;p81"/>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 name="Google Shape;47;p81"/>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8" name="Google Shape;48;p81"/>
          <p:cNvSpPr txBox="1"/>
          <p:nvPr>
            <p:ph type="title"/>
          </p:nvPr>
        </p:nvSpPr>
        <p:spPr>
          <a:xfrm>
            <a:off x="729450" y="1318650"/>
            <a:ext cx="7688400" cy="5352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600"/>
              <a:buNone/>
              <a:defRPr sz="2600"/>
            </a:lvl1pPr>
            <a:lvl2pPr lvl="1" algn="l">
              <a:lnSpc>
                <a:spcPct val="100000"/>
              </a:lnSpc>
              <a:spcBef>
                <a:spcPts val="0"/>
              </a:spcBef>
              <a:spcAft>
                <a:spcPts val="0"/>
              </a:spcAft>
              <a:buSzPts val="2600"/>
              <a:buNone/>
              <a:defRPr sz="2600"/>
            </a:lvl2pPr>
            <a:lvl3pPr lvl="2" algn="l">
              <a:lnSpc>
                <a:spcPct val="100000"/>
              </a:lnSpc>
              <a:spcBef>
                <a:spcPts val="0"/>
              </a:spcBef>
              <a:spcAft>
                <a:spcPts val="0"/>
              </a:spcAft>
              <a:buSzPts val="2600"/>
              <a:buNone/>
              <a:defRPr sz="2600"/>
            </a:lvl3pPr>
            <a:lvl4pPr lvl="3" algn="l">
              <a:lnSpc>
                <a:spcPct val="100000"/>
              </a:lnSpc>
              <a:spcBef>
                <a:spcPts val="0"/>
              </a:spcBef>
              <a:spcAft>
                <a:spcPts val="0"/>
              </a:spcAft>
              <a:buSzPts val="2600"/>
              <a:buNone/>
              <a:defRPr sz="2600"/>
            </a:lvl4pPr>
            <a:lvl5pPr lvl="4" algn="l">
              <a:lnSpc>
                <a:spcPct val="100000"/>
              </a:lnSpc>
              <a:spcBef>
                <a:spcPts val="0"/>
              </a:spcBef>
              <a:spcAft>
                <a:spcPts val="0"/>
              </a:spcAft>
              <a:buSzPts val="2600"/>
              <a:buNone/>
              <a:defRPr sz="2600"/>
            </a:lvl5pPr>
            <a:lvl6pPr lvl="5" algn="l">
              <a:lnSpc>
                <a:spcPct val="100000"/>
              </a:lnSpc>
              <a:spcBef>
                <a:spcPts val="0"/>
              </a:spcBef>
              <a:spcAft>
                <a:spcPts val="0"/>
              </a:spcAft>
              <a:buSzPts val="2600"/>
              <a:buNone/>
              <a:defRPr sz="2600"/>
            </a:lvl6pPr>
            <a:lvl7pPr lvl="6" algn="l">
              <a:lnSpc>
                <a:spcPct val="100000"/>
              </a:lnSpc>
              <a:spcBef>
                <a:spcPts val="0"/>
              </a:spcBef>
              <a:spcAft>
                <a:spcPts val="0"/>
              </a:spcAft>
              <a:buSzPts val="2600"/>
              <a:buNone/>
              <a:defRPr sz="2600"/>
            </a:lvl7pPr>
            <a:lvl8pPr lvl="7" algn="l">
              <a:lnSpc>
                <a:spcPct val="100000"/>
              </a:lnSpc>
              <a:spcBef>
                <a:spcPts val="0"/>
              </a:spcBef>
              <a:spcAft>
                <a:spcPts val="0"/>
              </a:spcAft>
              <a:buSzPts val="2600"/>
              <a:buNone/>
              <a:defRPr sz="2600"/>
            </a:lvl8pPr>
            <a:lvl9pPr lvl="8" algn="l">
              <a:lnSpc>
                <a:spcPct val="100000"/>
              </a:lnSpc>
              <a:spcBef>
                <a:spcPts val="0"/>
              </a:spcBef>
              <a:spcAft>
                <a:spcPts val="0"/>
              </a:spcAft>
              <a:buSzPts val="2600"/>
              <a:buNone/>
              <a:defRPr sz="2600"/>
            </a:lvl9pPr>
          </a:lstStyle>
          <a:p/>
        </p:txBody>
      </p:sp>
      <p:sp>
        <p:nvSpPr>
          <p:cNvPr id="49" name="Google Shape;49;p8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50" name="Shape 50"/>
        <p:cNvGrpSpPr/>
        <p:nvPr/>
      </p:nvGrpSpPr>
      <p:grpSpPr>
        <a:xfrm>
          <a:off x="0" y="0"/>
          <a:ext cx="0" cy="0"/>
          <a:chOff x="0" y="0"/>
          <a:chExt cx="0" cy="0"/>
        </a:xfrm>
      </p:grpSpPr>
      <p:sp>
        <p:nvSpPr>
          <p:cNvPr id="51" name="Google Shape;51;p82"/>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2" name="Google Shape;52;p82"/>
          <p:cNvGrpSpPr/>
          <p:nvPr/>
        </p:nvGrpSpPr>
        <p:grpSpPr>
          <a:xfrm>
            <a:off x="830392" y="1191256"/>
            <a:ext cx="745763" cy="45826"/>
            <a:chOff x="4580561" y="2589004"/>
            <a:chExt cx="1064464" cy="25200"/>
          </a:xfrm>
        </p:grpSpPr>
        <p:sp>
          <p:nvSpPr>
            <p:cNvPr id="53" name="Google Shape;53;p8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 name="Google Shape;54;p8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5" name="Google Shape;55;p82"/>
          <p:cNvSpPr txBox="1"/>
          <p:nvPr>
            <p:ph type="title"/>
          </p:nvPr>
        </p:nvSpPr>
        <p:spPr>
          <a:xfrm>
            <a:off x="730000" y="1318650"/>
            <a:ext cx="3300900" cy="1381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600"/>
              <a:buNone/>
              <a:defRPr sz="2600"/>
            </a:lvl1pPr>
            <a:lvl2pPr lvl="1" algn="l">
              <a:lnSpc>
                <a:spcPct val="100000"/>
              </a:lnSpc>
              <a:spcBef>
                <a:spcPts val="0"/>
              </a:spcBef>
              <a:spcAft>
                <a:spcPts val="0"/>
              </a:spcAft>
              <a:buSzPts val="2600"/>
              <a:buNone/>
              <a:defRPr sz="2600"/>
            </a:lvl2pPr>
            <a:lvl3pPr lvl="2" algn="l">
              <a:lnSpc>
                <a:spcPct val="100000"/>
              </a:lnSpc>
              <a:spcBef>
                <a:spcPts val="0"/>
              </a:spcBef>
              <a:spcAft>
                <a:spcPts val="0"/>
              </a:spcAft>
              <a:buSzPts val="2600"/>
              <a:buNone/>
              <a:defRPr sz="2600"/>
            </a:lvl3pPr>
            <a:lvl4pPr lvl="3" algn="l">
              <a:lnSpc>
                <a:spcPct val="100000"/>
              </a:lnSpc>
              <a:spcBef>
                <a:spcPts val="0"/>
              </a:spcBef>
              <a:spcAft>
                <a:spcPts val="0"/>
              </a:spcAft>
              <a:buSzPts val="2600"/>
              <a:buNone/>
              <a:defRPr sz="2600"/>
            </a:lvl4pPr>
            <a:lvl5pPr lvl="4" algn="l">
              <a:lnSpc>
                <a:spcPct val="100000"/>
              </a:lnSpc>
              <a:spcBef>
                <a:spcPts val="0"/>
              </a:spcBef>
              <a:spcAft>
                <a:spcPts val="0"/>
              </a:spcAft>
              <a:buSzPts val="2600"/>
              <a:buNone/>
              <a:defRPr sz="2600"/>
            </a:lvl5pPr>
            <a:lvl6pPr lvl="5" algn="l">
              <a:lnSpc>
                <a:spcPct val="100000"/>
              </a:lnSpc>
              <a:spcBef>
                <a:spcPts val="0"/>
              </a:spcBef>
              <a:spcAft>
                <a:spcPts val="0"/>
              </a:spcAft>
              <a:buSzPts val="2600"/>
              <a:buNone/>
              <a:defRPr sz="2600"/>
            </a:lvl6pPr>
            <a:lvl7pPr lvl="6" algn="l">
              <a:lnSpc>
                <a:spcPct val="100000"/>
              </a:lnSpc>
              <a:spcBef>
                <a:spcPts val="0"/>
              </a:spcBef>
              <a:spcAft>
                <a:spcPts val="0"/>
              </a:spcAft>
              <a:buSzPts val="2600"/>
              <a:buNone/>
              <a:defRPr sz="2600"/>
            </a:lvl7pPr>
            <a:lvl8pPr lvl="7" algn="l">
              <a:lnSpc>
                <a:spcPct val="100000"/>
              </a:lnSpc>
              <a:spcBef>
                <a:spcPts val="0"/>
              </a:spcBef>
              <a:spcAft>
                <a:spcPts val="0"/>
              </a:spcAft>
              <a:buSzPts val="2600"/>
              <a:buNone/>
              <a:defRPr sz="2600"/>
            </a:lvl8pPr>
            <a:lvl9pPr lvl="8" algn="l">
              <a:lnSpc>
                <a:spcPct val="100000"/>
              </a:lnSpc>
              <a:spcBef>
                <a:spcPts val="0"/>
              </a:spcBef>
              <a:spcAft>
                <a:spcPts val="0"/>
              </a:spcAft>
              <a:buSzPts val="2600"/>
              <a:buNone/>
              <a:defRPr sz="2600"/>
            </a:lvl9pPr>
          </a:lstStyle>
          <a:p/>
        </p:txBody>
      </p:sp>
      <p:sp>
        <p:nvSpPr>
          <p:cNvPr id="56" name="Google Shape;56;p82"/>
          <p:cNvSpPr txBox="1"/>
          <p:nvPr>
            <p:ph idx="1" type="body"/>
          </p:nvPr>
        </p:nvSpPr>
        <p:spPr>
          <a:xfrm>
            <a:off x="721225" y="2781725"/>
            <a:ext cx="3300900" cy="15975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57" name="Google Shape;57;p82"/>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8" name="Shape 58"/>
        <p:cNvGrpSpPr/>
        <p:nvPr/>
      </p:nvGrpSpPr>
      <p:grpSpPr>
        <a:xfrm>
          <a:off x="0" y="0"/>
          <a:ext cx="0" cy="0"/>
          <a:chOff x="0" y="0"/>
          <a:chExt cx="0" cy="0"/>
        </a:xfrm>
      </p:grpSpPr>
      <p:grpSp>
        <p:nvGrpSpPr>
          <p:cNvPr id="59" name="Google Shape;59;p83"/>
          <p:cNvGrpSpPr/>
          <p:nvPr/>
        </p:nvGrpSpPr>
        <p:grpSpPr>
          <a:xfrm>
            <a:off x="830392" y="4169130"/>
            <a:ext cx="745763" cy="45826"/>
            <a:chOff x="4580561" y="2589004"/>
            <a:chExt cx="1064464" cy="25200"/>
          </a:xfrm>
        </p:grpSpPr>
        <p:sp>
          <p:nvSpPr>
            <p:cNvPr id="60" name="Google Shape;60;p8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 name="Google Shape;61;p8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2" name="Google Shape;62;p83"/>
          <p:cNvSpPr txBox="1"/>
          <p:nvPr>
            <p:ph type="title"/>
          </p:nvPr>
        </p:nvSpPr>
        <p:spPr>
          <a:xfrm>
            <a:off x="729450" y="864300"/>
            <a:ext cx="7021200" cy="29850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Clr>
                <a:schemeClr val="lt1"/>
              </a:buClr>
              <a:buSzPts val="3600"/>
              <a:buNone/>
              <a:defRPr sz="3600">
                <a:solidFill>
                  <a:schemeClr val="l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p:txBody>
      </p:sp>
      <p:sp>
        <p:nvSpPr>
          <p:cNvPr id="63" name="Google Shape;63;p83"/>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4" name="Shape 64"/>
        <p:cNvGrpSpPr/>
        <p:nvPr/>
      </p:nvGrpSpPr>
      <p:grpSpPr>
        <a:xfrm>
          <a:off x="0" y="0"/>
          <a:ext cx="0" cy="0"/>
          <a:chOff x="0" y="0"/>
          <a:chExt cx="0" cy="0"/>
        </a:xfrm>
      </p:grpSpPr>
      <p:sp>
        <p:nvSpPr>
          <p:cNvPr id="65" name="Google Shape;65;p84"/>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6" name="Google Shape;66;p84"/>
          <p:cNvGrpSpPr/>
          <p:nvPr/>
        </p:nvGrpSpPr>
        <p:grpSpPr>
          <a:xfrm>
            <a:off x="830392" y="1191256"/>
            <a:ext cx="745763" cy="45826"/>
            <a:chOff x="4580561" y="2589004"/>
            <a:chExt cx="1064464" cy="25200"/>
          </a:xfrm>
        </p:grpSpPr>
        <p:sp>
          <p:nvSpPr>
            <p:cNvPr id="67" name="Google Shape;67;p8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 name="Google Shape;68;p8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9" name="Google Shape;69;p84"/>
          <p:cNvSpPr txBox="1"/>
          <p:nvPr>
            <p:ph type="title"/>
          </p:nvPr>
        </p:nvSpPr>
        <p:spPr>
          <a:xfrm>
            <a:off x="730000" y="1318650"/>
            <a:ext cx="3300900" cy="16872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600"/>
              <a:buNone/>
              <a:defRPr sz="2600"/>
            </a:lvl1pPr>
            <a:lvl2pPr lvl="1" algn="l">
              <a:lnSpc>
                <a:spcPct val="100000"/>
              </a:lnSpc>
              <a:spcBef>
                <a:spcPts val="0"/>
              </a:spcBef>
              <a:spcAft>
                <a:spcPts val="0"/>
              </a:spcAft>
              <a:buSzPts val="2600"/>
              <a:buNone/>
              <a:defRPr sz="2600"/>
            </a:lvl2pPr>
            <a:lvl3pPr lvl="2" algn="l">
              <a:lnSpc>
                <a:spcPct val="100000"/>
              </a:lnSpc>
              <a:spcBef>
                <a:spcPts val="0"/>
              </a:spcBef>
              <a:spcAft>
                <a:spcPts val="0"/>
              </a:spcAft>
              <a:buSzPts val="2600"/>
              <a:buNone/>
              <a:defRPr sz="2600"/>
            </a:lvl3pPr>
            <a:lvl4pPr lvl="3" algn="l">
              <a:lnSpc>
                <a:spcPct val="100000"/>
              </a:lnSpc>
              <a:spcBef>
                <a:spcPts val="0"/>
              </a:spcBef>
              <a:spcAft>
                <a:spcPts val="0"/>
              </a:spcAft>
              <a:buSzPts val="2600"/>
              <a:buNone/>
              <a:defRPr sz="2600"/>
            </a:lvl4pPr>
            <a:lvl5pPr lvl="4" algn="l">
              <a:lnSpc>
                <a:spcPct val="100000"/>
              </a:lnSpc>
              <a:spcBef>
                <a:spcPts val="0"/>
              </a:spcBef>
              <a:spcAft>
                <a:spcPts val="0"/>
              </a:spcAft>
              <a:buSzPts val="2600"/>
              <a:buNone/>
              <a:defRPr sz="2600"/>
            </a:lvl5pPr>
            <a:lvl6pPr lvl="5" algn="l">
              <a:lnSpc>
                <a:spcPct val="100000"/>
              </a:lnSpc>
              <a:spcBef>
                <a:spcPts val="0"/>
              </a:spcBef>
              <a:spcAft>
                <a:spcPts val="0"/>
              </a:spcAft>
              <a:buSzPts val="2600"/>
              <a:buNone/>
              <a:defRPr sz="2600"/>
            </a:lvl6pPr>
            <a:lvl7pPr lvl="6" algn="l">
              <a:lnSpc>
                <a:spcPct val="100000"/>
              </a:lnSpc>
              <a:spcBef>
                <a:spcPts val="0"/>
              </a:spcBef>
              <a:spcAft>
                <a:spcPts val="0"/>
              </a:spcAft>
              <a:buSzPts val="2600"/>
              <a:buNone/>
              <a:defRPr sz="2600"/>
            </a:lvl7pPr>
            <a:lvl8pPr lvl="7" algn="l">
              <a:lnSpc>
                <a:spcPct val="100000"/>
              </a:lnSpc>
              <a:spcBef>
                <a:spcPts val="0"/>
              </a:spcBef>
              <a:spcAft>
                <a:spcPts val="0"/>
              </a:spcAft>
              <a:buSzPts val="2600"/>
              <a:buNone/>
              <a:defRPr sz="2600"/>
            </a:lvl8pPr>
            <a:lvl9pPr lvl="8" algn="l">
              <a:lnSpc>
                <a:spcPct val="100000"/>
              </a:lnSpc>
              <a:spcBef>
                <a:spcPts val="0"/>
              </a:spcBef>
              <a:spcAft>
                <a:spcPts val="0"/>
              </a:spcAft>
              <a:buSzPts val="2600"/>
              <a:buNone/>
              <a:defRPr sz="2600"/>
            </a:lvl9pPr>
          </a:lstStyle>
          <a:p/>
        </p:txBody>
      </p:sp>
      <p:sp>
        <p:nvSpPr>
          <p:cNvPr id="70" name="Google Shape;70;p84"/>
          <p:cNvSpPr txBox="1"/>
          <p:nvPr>
            <p:ph idx="1" type="subTitle"/>
          </p:nvPr>
        </p:nvSpPr>
        <p:spPr>
          <a:xfrm>
            <a:off x="724950" y="3161525"/>
            <a:ext cx="3300900" cy="7590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sp>
        <p:nvSpPr>
          <p:cNvPr id="71" name="Google Shape;71;p84"/>
          <p:cNvSpPr txBox="1"/>
          <p:nvPr>
            <p:ph idx="2" type="body"/>
          </p:nvPr>
        </p:nvSpPr>
        <p:spPr>
          <a:xfrm>
            <a:off x="5174225" y="1352625"/>
            <a:ext cx="3374400" cy="30255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72" name="Google Shape;72;p84"/>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7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2"/>
              </a:buClr>
              <a:buSzPts val="2800"/>
              <a:buFont typeface="Raleway"/>
              <a:buNone/>
              <a:defRPr b="1" i="0" sz="2800" u="none" cap="none" strike="noStrike">
                <a:solidFill>
                  <a:schemeClr val="dk2"/>
                </a:solidFill>
                <a:latin typeface="Raleway"/>
                <a:ea typeface="Raleway"/>
                <a:cs typeface="Raleway"/>
                <a:sym typeface="Raleway"/>
              </a:defRPr>
            </a:lvl1pPr>
            <a:lvl2pPr lvl="1" marR="0" rtl="0" algn="l">
              <a:lnSpc>
                <a:spcPct val="100000"/>
              </a:lnSpc>
              <a:spcBef>
                <a:spcPts val="0"/>
              </a:spcBef>
              <a:spcAft>
                <a:spcPts val="0"/>
              </a:spcAft>
              <a:buClr>
                <a:schemeClr val="dk2"/>
              </a:buClr>
              <a:buSzPts val="2800"/>
              <a:buFont typeface="Raleway"/>
              <a:buNone/>
              <a:defRPr b="1" i="0" sz="2800" u="none" cap="none" strike="noStrike">
                <a:solidFill>
                  <a:schemeClr val="dk2"/>
                </a:solidFill>
                <a:latin typeface="Raleway"/>
                <a:ea typeface="Raleway"/>
                <a:cs typeface="Raleway"/>
                <a:sym typeface="Raleway"/>
              </a:defRPr>
            </a:lvl2pPr>
            <a:lvl3pPr lvl="2" marR="0" rtl="0" algn="l">
              <a:lnSpc>
                <a:spcPct val="100000"/>
              </a:lnSpc>
              <a:spcBef>
                <a:spcPts val="0"/>
              </a:spcBef>
              <a:spcAft>
                <a:spcPts val="0"/>
              </a:spcAft>
              <a:buClr>
                <a:schemeClr val="dk2"/>
              </a:buClr>
              <a:buSzPts val="2800"/>
              <a:buFont typeface="Raleway"/>
              <a:buNone/>
              <a:defRPr b="1" i="0" sz="2800" u="none" cap="none" strike="noStrike">
                <a:solidFill>
                  <a:schemeClr val="dk2"/>
                </a:solidFill>
                <a:latin typeface="Raleway"/>
                <a:ea typeface="Raleway"/>
                <a:cs typeface="Raleway"/>
                <a:sym typeface="Raleway"/>
              </a:defRPr>
            </a:lvl3pPr>
            <a:lvl4pPr lvl="3" marR="0" rtl="0" algn="l">
              <a:lnSpc>
                <a:spcPct val="100000"/>
              </a:lnSpc>
              <a:spcBef>
                <a:spcPts val="0"/>
              </a:spcBef>
              <a:spcAft>
                <a:spcPts val="0"/>
              </a:spcAft>
              <a:buClr>
                <a:schemeClr val="dk2"/>
              </a:buClr>
              <a:buSzPts val="2800"/>
              <a:buFont typeface="Raleway"/>
              <a:buNone/>
              <a:defRPr b="1" i="0" sz="2800" u="none" cap="none" strike="noStrike">
                <a:solidFill>
                  <a:schemeClr val="dk2"/>
                </a:solidFill>
                <a:latin typeface="Raleway"/>
                <a:ea typeface="Raleway"/>
                <a:cs typeface="Raleway"/>
                <a:sym typeface="Raleway"/>
              </a:defRPr>
            </a:lvl4pPr>
            <a:lvl5pPr lvl="4" marR="0" rtl="0" algn="l">
              <a:lnSpc>
                <a:spcPct val="100000"/>
              </a:lnSpc>
              <a:spcBef>
                <a:spcPts val="0"/>
              </a:spcBef>
              <a:spcAft>
                <a:spcPts val="0"/>
              </a:spcAft>
              <a:buClr>
                <a:schemeClr val="dk2"/>
              </a:buClr>
              <a:buSzPts val="2800"/>
              <a:buFont typeface="Raleway"/>
              <a:buNone/>
              <a:defRPr b="1" i="0" sz="2800" u="none" cap="none" strike="noStrike">
                <a:solidFill>
                  <a:schemeClr val="dk2"/>
                </a:solidFill>
                <a:latin typeface="Raleway"/>
                <a:ea typeface="Raleway"/>
                <a:cs typeface="Raleway"/>
                <a:sym typeface="Raleway"/>
              </a:defRPr>
            </a:lvl5pPr>
            <a:lvl6pPr lvl="5" marR="0" rtl="0" algn="l">
              <a:lnSpc>
                <a:spcPct val="100000"/>
              </a:lnSpc>
              <a:spcBef>
                <a:spcPts val="0"/>
              </a:spcBef>
              <a:spcAft>
                <a:spcPts val="0"/>
              </a:spcAft>
              <a:buClr>
                <a:schemeClr val="dk2"/>
              </a:buClr>
              <a:buSzPts val="2800"/>
              <a:buFont typeface="Raleway"/>
              <a:buNone/>
              <a:defRPr b="1" i="0" sz="2800" u="none" cap="none" strike="noStrike">
                <a:solidFill>
                  <a:schemeClr val="dk2"/>
                </a:solidFill>
                <a:latin typeface="Raleway"/>
                <a:ea typeface="Raleway"/>
                <a:cs typeface="Raleway"/>
                <a:sym typeface="Raleway"/>
              </a:defRPr>
            </a:lvl6pPr>
            <a:lvl7pPr lvl="6" marR="0" rtl="0" algn="l">
              <a:lnSpc>
                <a:spcPct val="100000"/>
              </a:lnSpc>
              <a:spcBef>
                <a:spcPts val="0"/>
              </a:spcBef>
              <a:spcAft>
                <a:spcPts val="0"/>
              </a:spcAft>
              <a:buClr>
                <a:schemeClr val="dk2"/>
              </a:buClr>
              <a:buSzPts val="2800"/>
              <a:buFont typeface="Raleway"/>
              <a:buNone/>
              <a:defRPr b="1" i="0" sz="2800" u="none" cap="none" strike="noStrike">
                <a:solidFill>
                  <a:schemeClr val="dk2"/>
                </a:solidFill>
                <a:latin typeface="Raleway"/>
                <a:ea typeface="Raleway"/>
                <a:cs typeface="Raleway"/>
                <a:sym typeface="Raleway"/>
              </a:defRPr>
            </a:lvl7pPr>
            <a:lvl8pPr lvl="7" marR="0" rtl="0" algn="l">
              <a:lnSpc>
                <a:spcPct val="100000"/>
              </a:lnSpc>
              <a:spcBef>
                <a:spcPts val="0"/>
              </a:spcBef>
              <a:spcAft>
                <a:spcPts val="0"/>
              </a:spcAft>
              <a:buClr>
                <a:schemeClr val="dk2"/>
              </a:buClr>
              <a:buSzPts val="2800"/>
              <a:buFont typeface="Raleway"/>
              <a:buNone/>
              <a:defRPr b="1" i="0" sz="2800" u="none" cap="none" strike="noStrike">
                <a:solidFill>
                  <a:schemeClr val="dk2"/>
                </a:solidFill>
                <a:latin typeface="Raleway"/>
                <a:ea typeface="Raleway"/>
                <a:cs typeface="Raleway"/>
                <a:sym typeface="Raleway"/>
              </a:defRPr>
            </a:lvl8pPr>
            <a:lvl9pPr lvl="8" marR="0" rtl="0" algn="l">
              <a:lnSpc>
                <a:spcPct val="100000"/>
              </a:lnSpc>
              <a:spcBef>
                <a:spcPts val="0"/>
              </a:spcBef>
              <a:spcAft>
                <a:spcPts val="0"/>
              </a:spcAft>
              <a:buClr>
                <a:schemeClr val="dk2"/>
              </a:buClr>
              <a:buSzPts val="2800"/>
              <a:buFont typeface="Raleway"/>
              <a:buNone/>
              <a:defRPr b="1" i="0" sz="2800" u="none" cap="none" strike="noStrike">
                <a:solidFill>
                  <a:schemeClr val="dk2"/>
                </a:solidFill>
                <a:latin typeface="Raleway"/>
                <a:ea typeface="Raleway"/>
                <a:cs typeface="Raleway"/>
                <a:sym typeface="Raleway"/>
              </a:defRPr>
            </a:lvl9pPr>
          </a:lstStyle>
          <a:p/>
        </p:txBody>
      </p:sp>
      <p:sp>
        <p:nvSpPr>
          <p:cNvPr id="7" name="Google Shape;7;p7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marR="0" rtl="0" algn="l">
              <a:lnSpc>
                <a:spcPct val="115000"/>
              </a:lnSpc>
              <a:spcBef>
                <a:spcPts val="0"/>
              </a:spcBef>
              <a:spcAft>
                <a:spcPts val="0"/>
              </a:spcAft>
              <a:buClr>
                <a:schemeClr val="accent1"/>
              </a:buClr>
              <a:buSzPts val="1300"/>
              <a:buFont typeface="Lato"/>
              <a:buChar char="●"/>
              <a:defRPr b="0" i="0" sz="1300" u="none" cap="none" strike="noStrike">
                <a:solidFill>
                  <a:schemeClr val="accent1"/>
                </a:solidFill>
                <a:latin typeface="Lato"/>
                <a:ea typeface="Lato"/>
                <a:cs typeface="Lato"/>
                <a:sym typeface="Lato"/>
              </a:defRPr>
            </a:lvl1pPr>
            <a:lvl2pPr indent="-298450" lvl="1" marL="914400" marR="0" rtl="0" algn="l">
              <a:lnSpc>
                <a:spcPct val="115000"/>
              </a:lnSpc>
              <a:spcBef>
                <a:spcPts val="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2pPr>
            <a:lvl3pPr indent="-298450" lvl="2" marL="1371600" marR="0" rtl="0" algn="l">
              <a:lnSpc>
                <a:spcPct val="115000"/>
              </a:lnSpc>
              <a:spcBef>
                <a:spcPts val="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3pPr>
            <a:lvl4pPr indent="-298450" lvl="3" marL="1828800" marR="0" rtl="0" algn="l">
              <a:lnSpc>
                <a:spcPct val="115000"/>
              </a:lnSpc>
              <a:spcBef>
                <a:spcPts val="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4pPr>
            <a:lvl5pPr indent="-298450" lvl="4" marL="2286000" marR="0" rtl="0" algn="l">
              <a:lnSpc>
                <a:spcPct val="115000"/>
              </a:lnSpc>
              <a:spcBef>
                <a:spcPts val="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5pPr>
            <a:lvl6pPr indent="-298450" lvl="5" marL="2743200" marR="0" rtl="0" algn="l">
              <a:lnSpc>
                <a:spcPct val="115000"/>
              </a:lnSpc>
              <a:spcBef>
                <a:spcPts val="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6pPr>
            <a:lvl7pPr indent="-298450" lvl="6" marL="3200400" marR="0" rtl="0" algn="l">
              <a:lnSpc>
                <a:spcPct val="115000"/>
              </a:lnSpc>
              <a:spcBef>
                <a:spcPts val="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7pPr>
            <a:lvl8pPr indent="-298450" lvl="7" marL="3657600" marR="0" rtl="0" algn="l">
              <a:lnSpc>
                <a:spcPct val="115000"/>
              </a:lnSpc>
              <a:spcBef>
                <a:spcPts val="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8pPr>
            <a:lvl9pPr indent="-298450" lvl="8" marL="4114800" marR="0" rtl="0" algn="l">
              <a:lnSpc>
                <a:spcPct val="115000"/>
              </a:lnSpc>
              <a:spcBef>
                <a:spcPts val="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9pPr>
          </a:lstStyle>
          <a:p/>
        </p:txBody>
      </p:sp>
      <p:sp>
        <p:nvSpPr>
          <p:cNvPr id="8" name="Google Shape;8;p75"/>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1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4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image" Target="../media/image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 Id="rId3" Type="http://schemas.openxmlformats.org/officeDocument/2006/relationships/image" Target="../media/image5.png"/><Relationship Id="rId4" Type="http://schemas.openxmlformats.org/officeDocument/2006/relationships/image" Target="../media/image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 Id="rId3" Type="http://schemas.openxmlformats.org/officeDocument/2006/relationships/image" Target="../media/image1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 Id="rId3" Type="http://schemas.openxmlformats.org/officeDocument/2006/relationships/image" Target="../media/image3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 Id="rId3" Type="http://schemas.openxmlformats.org/officeDocument/2006/relationships/image" Target="../media/image1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1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1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2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1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2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23.png"/><Relationship Id="rId4" Type="http://schemas.openxmlformats.org/officeDocument/2006/relationships/image" Target="../media/image2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3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3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25.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3.xml"/><Relationship Id="rId3" Type="http://schemas.openxmlformats.org/officeDocument/2006/relationships/image" Target="../media/image21.png"/><Relationship Id="rId4" Type="http://schemas.openxmlformats.org/officeDocument/2006/relationships/image" Target="../media/image2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26.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30.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35.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22.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8.xml"/><Relationship Id="rId3" Type="http://schemas.openxmlformats.org/officeDocument/2006/relationships/image" Target="../media/image29.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5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5.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51.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51.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32.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32.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32.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53.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34.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41.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40.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52.png"/><Relationship Id="rId4" Type="http://schemas.openxmlformats.org/officeDocument/2006/relationships/image" Target="../media/image3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3.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47.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2.xml"/><Relationship Id="rId3" Type="http://schemas.openxmlformats.org/officeDocument/2006/relationships/image" Target="../media/image48.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3.xml"/><Relationship Id="rId3" Type="http://schemas.openxmlformats.org/officeDocument/2006/relationships/image" Target="../media/image37.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6.xml"/><Relationship Id="rId3" Type="http://schemas.openxmlformats.org/officeDocument/2006/relationships/image" Target="../media/image43.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 Id="rId3" Type="http://schemas.openxmlformats.org/officeDocument/2006/relationships/image" Target="../media/image43.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9.xml"/><Relationship Id="rId3" Type="http://schemas.openxmlformats.org/officeDocument/2006/relationships/image" Target="../media/image4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3.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0.xml"/><Relationship Id="rId3" Type="http://schemas.openxmlformats.org/officeDocument/2006/relationships/image" Target="../media/image46.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4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
          <p:cNvSpPr txBox="1"/>
          <p:nvPr>
            <p:ph type="ctrTitle"/>
          </p:nvPr>
        </p:nvSpPr>
        <p:spPr>
          <a:xfrm>
            <a:off x="729450" y="1322450"/>
            <a:ext cx="7688100" cy="16647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4200"/>
              <a:buNone/>
            </a:pPr>
            <a:r>
              <a:rPr lang="en"/>
              <a:t>Sistemas Operativos</a:t>
            </a:r>
            <a:endParaRPr/>
          </a:p>
          <a:p>
            <a:pPr indent="0" lvl="0" marL="0" rtl="0" algn="l">
              <a:lnSpc>
                <a:spcPct val="100000"/>
              </a:lnSpc>
              <a:spcBef>
                <a:spcPts val="0"/>
              </a:spcBef>
              <a:spcAft>
                <a:spcPts val="0"/>
              </a:spcAft>
              <a:buSzPts val="4200"/>
              <a:buNone/>
            </a:pPr>
            <a:r>
              <a:rPr lang="en"/>
              <a:t>Memoria </a:t>
            </a:r>
            <a:endParaRPr/>
          </a:p>
        </p:txBody>
      </p:sp>
      <p:sp>
        <p:nvSpPr>
          <p:cNvPr id="87" name="Google Shape;87;p1"/>
          <p:cNvSpPr txBox="1"/>
          <p:nvPr>
            <p:ph idx="1" type="subTitle"/>
          </p:nvPr>
        </p:nvSpPr>
        <p:spPr>
          <a:xfrm>
            <a:off x="729627" y="3172900"/>
            <a:ext cx="7688100" cy="5412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1600"/>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10"/>
          <p:cNvSpPr txBox="1"/>
          <p:nvPr>
            <p:ph idx="1" type="body"/>
          </p:nvPr>
        </p:nvSpPr>
        <p:spPr>
          <a:xfrm>
            <a:off x="729450" y="1288775"/>
            <a:ext cx="7688700" cy="35985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300"/>
              <a:buNone/>
            </a:pPr>
            <a:r>
              <a:rPr lang="en" sz="1700">
                <a:solidFill>
                  <a:srgbClr val="000000"/>
                </a:solidFill>
              </a:rPr>
              <a:t>Más de un proceso estaba preparado para ser ejecutado en algún determinado momento, y el sistema operativo intercalaba dicha ejecución según la circunstancia. Haciendo esto se mejoró efectivamente el uso de la CPU, tal mejora en la eficiencia fue particularmente decisiva en esos días en la cual una computadora costaba cientos de miles o tal vez millones de dólares.</a:t>
            </a:r>
            <a:endParaRPr sz="1700">
              <a:solidFill>
                <a:srgbClr val="000000"/>
              </a:solidFill>
            </a:endParaRPr>
          </a:p>
          <a:p>
            <a:pPr indent="0" lvl="0" marL="0" rtl="0" algn="just">
              <a:lnSpc>
                <a:spcPct val="115000"/>
              </a:lnSpc>
              <a:spcBef>
                <a:spcPts val="1200"/>
              </a:spcBef>
              <a:spcAft>
                <a:spcPts val="1200"/>
              </a:spcAft>
              <a:buSzPts val="1300"/>
              <a:buNone/>
            </a:pPr>
            <a:r>
              <a:rPr lang="en" sz="1700">
                <a:solidFill>
                  <a:srgbClr val="000000"/>
                </a:solidFill>
              </a:rPr>
              <a:t>En esta era, múltiples procesos están listos para ser ejecutados un determinado tiempo según el S.O. lo decidiese en base a ciertas políticas de planificación o scheduling.</a:t>
            </a:r>
            <a:endParaRPr sz="1700">
              <a:solidFill>
                <a:srgbClr val="000000"/>
              </a:solidFill>
            </a:endParaRPr>
          </a:p>
        </p:txBody>
      </p:sp>
      <p:sp>
        <p:nvSpPr>
          <p:cNvPr id="148" name="Google Shape;148;p10"/>
          <p:cNvSpPr txBox="1"/>
          <p:nvPr>
            <p:ph type="title"/>
          </p:nvPr>
        </p:nvSpPr>
        <p:spPr>
          <a:xfrm>
            <a:off x="727650" y="544225"/>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Multiprogramación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11"/>
          <p:cNvSpPr txBox="1"/>
          <p:nvPr>
            <p:ph idx="1" type="body"/>
          </p:nvPr>
        </p:nvSpPr>
        <p:spPr>
          <a:xfrm>
            <a:off x="727800" y="1441200"/>
            <a:ext cx="3774300" cy="22611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300"/>
              <a:buNone/>
            </a:pPr>
            <a:r>
              <a:rPr b="1" lang="en" sz="1400">
                <a:solidFill>
                  <a:srgbClr val="000000"/>
                </a:solidFill>
              </a:rPr>
              <a:t>Tiempo compartido</a:t>
            </a:r>
            <a:r>
              <a:rPr lang="en" sz="1400">
                <a:solidFill>
                  <a:srgbClr val="000000"/>
                </a:solidFill>
              </a:rPr>
              <a:t> se refiere a </a:t>
            </a:r>
            <a:r>
              <a:rPr b="1" lang="en" sz="1400">
                <a:solidFill>
                  <a:srgbClr val="000000"/>
                </a:solidFill>
              </a:rPr>
              <a:t>compartir de forma concurrente</a:t>
            </a:r>
            <a:r>
              <a:rPr lang="en" sz="1400">
                <a:solidFill>
                  <a:srgbClr val="000000"/>
                </a:solidFill>
              </a:rPr>
              <a:t> un </a:t>
            </a:r>
            <a:r>
              <a:rPr b="1" lang="en" sz="1400">
                <a:solidFill>
                  <a:srgbClr val="000000"/>
                </a:solidFill>
              </a:rPr>
              <a:t>recurso computacional</a:t>
            </a:r>
            <a:r>
              <a:rPr lang="en" sz="1400">
                <a:solidFill>
                  <a:srgbClr val="000000"/>
                </a:solidFill>
              </a:rPr>
              <a:t> (tiempo de ejecución en la CPU, uso de la memoria, etc.) entre muchos usuarios por medio de las tecnologías de multiprogramación y la inclusión de interrupciones de reloj por parte del sistema operativo, permitiendo a este último acotar el tiempo de respuesta del computador y limitar el uso de la CPU por parte de un proceso dado.</a:t>
            </a:r>
            <a:endParaRPr sz="1400">
              <a:solidFill>
                <a:srgbClr val="000000"/>
              </a:solidFill>
            </a:endParaRPr>
          </a:p>
          <a:p>
            <a:pPr indent="0" lvl="0" marL="0" rtl="0" algn="just">
              <a:lnSpc>
                <a:spcPct val="115000"/>
              </a:lnSpc>
              <a:spcBef>
                <a:spcPts val="1200"/>
              </a:spcBef>
              <a:spcAft>
                <a:spcPts val="1200"/>
              </a:spcAft>
              <a:buSzPts val="1300"/>
              <a:buNone/>
            </a:pPr>
            <a:r>
              <a:t/>
            </a:r>
            <a:endParaRPr sz="1400">
              <a:solidFill>
                <a:srgbClr val="000000"/>
              </a:solidFill>
            </a:endParaRPr>
          </a:p>
        </p:txBody>
      </p:sp>
      <p:sp>
        <p:nvSpPr>
          <p:cNvPr id="154" name="Google Shape;154;p11"/>
          <p:cNvSpPr txBox="1"/>
          <p:nvPr>
            <p:ph type="title"/>
          </p:nvPr>
        </p:nvSpPr>
        <p:spPr>
          <a:xfrm>
            <a:off x="727800" y="535000"/>
            <a:ext cx="76884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Time Sharing</a:t>
            </a:r>
            <a:endParaRPr/>
          </a:p>
        </p:txBody>
      </p:sp>
      <p:sp>
        <p:nvSpPr>
          <p:cNvPr id="155" name="Google Shape;155;p11"/>
          <p:cNvSpPr txBox="1"/>
          <p:nvPr>
            <p:ph idx="2" type="body"/>
          </p:nvPr>
        </p:nvSpPr>
        <p:spPr>
          <a:xfrm>
            <a:off x="4643604" y="2078875"/>
            <a:ext cx="3774300" cy="22611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300"/>
              <a:buNone/>
            </a:pPr>
            <a:r>
              <a:t/>
            </a:r>
            <a:endParaRPr/>
          </a:p>
        </p:txBody>
      </p:sp>
      <p:pic>
        <p:nvPicPr>
          <p:cNvPr id="156" name="Google Shape;156;p11"/>
          <p:cNvPicPr preferRelativeResize="0"/>
          <p:nvPr/>
        </p:nvPicPr>
        <p:blipFill rotWithShape="1">
          <a:blip r:embed="rId3">
            <a:alphaModFix/>
          </a:blip>
          <a:srcRect b="0" l="0" r="0" t="0"/>
          <a:stretch/>
        </p:blipFill>
        <p:spPr>
          <a:xfrm>
            <a:off x="5382703" y="1070200"/>
            <a:ext cx="2817700" cy="375812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pic>
        <p:nvPicPr>
          <p:cNvPr id="161" name="Google Shape;161;p12"/>
          <p:cNvPicPr preferRelativeResize="0"/>
          <p:nvPr/>
        </p:nvPicPr>
        <p:blipFill rotWithShape="1">
          <a:blip r:embed="rId3">
            <a:alphaModFix/>
          </a:blip>
          <a:srcRect b="0" l="0" r="0" t="0"/>
          <a:stretch/>
        </p:blipFill>
        <p:spPr>
          <a:xfrm>
            <a:off x="1734625" y="269875"/>
            <a:ext cx="5311186" cy="4102676"/>
          </a:xfrm>
          <a:prstGeom prst="rect">
            <a:avLst/>
          </a:prstGeom>
          <a:noFill/>
          <a:ln>
            <a:noFill/>
          </a:ln>
        </p:spPr>
      </p:pic>
      <p:sp>
        <p:nvSpPr>
          <p:cNvPr id="162" name="Google Shape;162;p12"/>
          <p:cNvSpPr txBox="1"/>
          <p:nvPr>
            <p:ph idx="1" type="body"/>
          </p:nvPr>
        </p:nvSpPr>
        <p:spPr>
          <a:xfrm>
            <a:off x="724950" y="4372551"/>
            <a:ext cx="7697400" cy="460500"/>
          </a:xfrm>
          <a:prstGeom prst="rect">
            <a:avLst/>
          </a:prstGeom>
          <a:noFill/>
          <a:ln>
            <a:noFill/>
          </a:ln>
        </p:spPr>
        <p:txBody>
          <a:bodyPr anchorCtr="0" anchor="ctr" bIns="91425" lIns="91425" spcFirstLastPara="1" rIns="91425" wrap="square" tIns="91425">
            <a:normAutofit fontScale="55000" lnSpcReduction="20000"/>
          </a:bodyPr>
          <a:lstStyle/>
          <a:p>
            <a:pPr indent="0" lvl="0" marL="0" rtl="0" algn="ctr">
              <a:lnSpc>
                <a:spcPct val="100000"/>
              </a:lnSpc>
              <a:spcBef>
                <a:spcPts val="0"/>
              </a:spcBef>
              <a:spcAft>
                <a:spcPts val="0"/>
              </a:spcAft>
              <a:buSzPct val="90909"/>
              <a:buNone/>
            </a:pPr>
            <a:r>
              <a:rPr b="1" lang="en" sz="2600">
                <a:solidFill>
                  <a:schemeClr val="dk2"/>
                </a:solidFill>
                <a:latin typeface="Raleway"/>
                <a:ea typeface="Raleway"/>
                <a:cs typeface="Raleway"/>
                <a:sym typeface="Raleway"/>
              </a:rPr>
              <a:t>Time Sharing - IBM 704 - primer sistema Time Sharing</a:t>
            </a:r>
            <a:endParaRPr b="1" sz="2600">
              <a:solidFill>
                <a:schemeClr val="dk2"/>
              </a:solidFill>
              <a:latin typeface="Raleway"/>
              <a:ea typeface="Raleway"/>
              <a:cs typeface="Raleway"/>
              <a:sym typeface="Raleway"/>
            </a:endParaRPr>
          </a:p>
          <a:p>
            <a:pPr indent="0" lvl="0" marL="0" rtl="0" algn="ctr">
              <a:lnSpc>
                <a:spcPct val="100000"/>
              </a:lnSpc>
              <a:spcBef>
                <a:spcPts val="0"/>
              </a:spcBef>
              <a:spcAft>
                <a:spcPts val="0"/>
              </a:spcAft>
              <a:buSzPct val="181818"/>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13"/>
          <p:cNvSpPr txBox="1"/>
          <p:nvPr>
            <p:ph idx="1" type="body"/>
          </p:nvPr>
        </p:nvSpPr>
        <p:spPr>
          <a:xfrm>
            <a:off x="727650" y="1339125"/>
            <a:ext cx="4455300" cy="28083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300"/>
              <a:buNone/>
            </a:pPr>
            <a:r>
              <a:rPr lang="en" sz="1700">
                <a:solidFill>
                  <a:srgbClr val="000000"/>
                </a:solidFill>
              </a:rPr>
              <a:t>Crear un mecanismo que permita que la memoria física de una computadora sea utilizada de forma fácil y eficiente llevó paulatinamente a concebir el concepto de </a:t>
            </a:r>
            <a:r>
              <a:rPr b="1" lang="en" sz="1700">
                <a:solidFill>
                  <a:srgbClr val="000000"/>
                </a:solidFill>
              </a:rPr>
              <a:t>espacio de direcciones, la abstracción para la memoria</a:t>
            </a:r>
            <a:r>
              <a:rPr lang="en" sz="1700">
                <a:solidFill>
                  <a:srgbClr val="000000"/>
                </a:solidFill>
              </a:rPr>
              <a:t>.</a:t>
            </a:r>
            <a:endParaRPr sz="1700">
              <a:solidFill>
                <a:srgbClr val="000000"/>
              </a:solidFill>
            </a:endParaRPr>
          </a:p>
          <a:p>
            <a:pPr indent="0" lvl="0" marL="0" rtl="0" algn="just">
              <a:lnSpc>
                <a:spcPct val="115000"/>
              </a:lnSpc>
              <a:spcBef>
                <a:spcPts val="1200"/>
              </a:spcBef>
              <a:spcAft>
                <a:spcPts val="1200"/>
              </a:spcAft>
              <a:buSzPts val="1300"/>
              <a:buNone/>
            </a:pPr>
            <a:r>
              <a:rPr lang="en" sz="1700">
                <a:solidFill>
                  <a:srgbClr val="000000"/>
                </a:solidFill>
              </a:rPr>
              <a:t>El </a:t>
            </a:r>
            <a:r>
              <a:rPr b="1" lang="en" sz="1700">
                <a:solidFill>
                  <a:srgbClr val="000000"/>
                </a:solidFill>
              </a:rPr>
              <a:t>Address Space de un proceso contiene todo el estado de la memoria de un programa en ejecución</a:t>
            </a:r>
            <a:r>
              <a:rPr lang="en" sz="1700">
                <a:solidFill>
                  <a:srgbClr val="000000"/>
                </a:solidFill>
              </a:rPr>
              <a:t>.</a:t>
            </a:r>
            <a:endParaRPr sz="1700">
              <a:solidFill>
                <a:srgbClr val="000000"/>
              </a:solidFill>
            </a:endParaRPr>
          </a:p>
        </p:txBody>
      </p:sp>
      <p:sp>
        <p:nvSpPr>
          <p:cNvPr id="168" name="Google Shape;168;p13"/>
          <p:cNvSpPr txBox="1"/>
          <p:nvPr>
            <p:ph type="title"/>
          </p:nvPr>
        </p:nvSpPr>
        <p:spPr>
          <a:xfrm>
            <a:off x="727650" y="613575"/>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El Espacio de Direcciones o Address Space </a:t>
            </a:r>
            <a:endParaRPr/>
          </a:p>
        </p:txBody>
      </p:sp>
      <p:pic>
        <p:nvPicPr>
          <p:cNvPr id="169" name="Google Shape;169;p13"/>
          <p:cNvPicPr preferRelativeResize="0"/>
          <p:nvPr/>
        </p:nvPicPr>
        <p:blipFill rotWithShape="1">
          <a:blip r:embed="rId3">
            <a:alphaModFix/>
          </a:blip>
          <a:srcRect b="0" l="0" r="0" t="0"/>
          <a:stretch/>
        </p:blipFill>
        <p:spPr>
          <a:xfrm>
            <a:off x="5251825" y="1853850"/>
            <a:ext cx="3166319" cy="29848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14"/>
          <p:cNvSpPr txBox="1"/>
          <p:nvPr>
            <p:ph type="title"/>
          </p:nvPr>
        </p:nvSpPr>
        <p:spPr>
          <a:xfrm>
            <a:off x="729450" y="5904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Virtualización de Memoria</a:t>
            </a:r>
            <a:endParaRPr/>
          </a:p>
        </p:txBody>
      </p:sp>
      <p:sp>
        <p:nvSpPr>
          <p:cNvPr id="175" name="Google Shape;175;p14"/>
          <p:cNvSpPr txBox="1"/>
          <p:nvPr>
            <p:ph idx="1" type="body"/>
          </p:nvPr>
        </p:nvSpPr>
        <p:spPr>
          <a:xfrm>
            <a:off x="729450" y="1311875"/>
            <a:ext cx="7688700" cy="3726000"/>
          </a:xfrm>
          <a:prstGeom prst="rect">
            <a:avLst/>
          </a:prstGeom>
          <a:noFill/>
          <a:ln>
            <a:noFill/>
          </a:ln>
        </p:spPr>
        <p:txBody>
          <a:bodyPr anchorCtr="0" anchor="t" bIns="91425" lIns="91425" spcFirstLastPara="1" rIns="91425" wrap="square" tIns="91425">
            <a:noAutofit/>
          </a:bodyPr>
          <a:lstStyle/>
          <a:p>
            <a:pPr indent="0" lvl="0" marL="0" rtl="0" algn="just">
              <a:lnSpc>
                <a:spcPct val="105000"/>
              </a:lnSpc>
              <a:spcBef>
                <a:spcPts val="0"/>
              </a:spcBef>
              <a:spcAft>
                <a:spcPts val="0"/>
              </a:spcAft>
              <a:buSzPts val="440"/>
              <a:buNone/>
            </a:pPr>
            <a:r>
              <a:rPr lang="en" sz="1720"/>
              <a:t>El </a:t>
            </a:r>
            <a:r>
              <a:rPr b="1" lang="en" sz="1720"/>
              <a:t>sistema operativo tiene que virtualizar memoria</a:t>
            </a:r>
            <a:r>
              <a:rPr lang="en" sz="1720"/>
              <a:t>… pero lo tiene que hacer </a:t>
            </a:r>
            <a:r>
              <a:rPr b="1" lang="en" sz="1720"/>
              <a:t>con estilo</a:t>
            </a:r>
            <a:r>
              <a:rPr lang="en" sz="1720"/>
              <a:t>, para ello una de las </a:t>
            </a:r>
            <a:r>
              <a:rPr b="1" lang="en" sz="1720"/>
              <a:t>metas</a:t>
            </a:r>
            <a:r>
              <a:rPr lang="en" sz="1720"/>
              <a:t> principales de la </a:t>
            </a:r>
            <a:r>
              <a:rPr b="1" lang="en" sz="1720"/>
              <a:t>virtualización es la transparencia</a:t>
            </a:r>
            <a:r>
              <a:rPr lang="en" sz="1720"/>
              <a:t>.</a:t>
            </a:r>
            <a:endParaRPr sz="1720"/>
          </a:p>
          <a:p>
            <a:pPr indent="0" lvl="0" marL="0" rtl="0" algn="just">
              <a:lnSpc>
                <a:spcPct val="105000"/>
              </a:lnSpc>
              <a:spcBef>
                <a:spcPts val="1200"/>
              </a:spcBef>
              <a:spcAft>
                <a:spcPts val="0"/>
              </a:spcAft>
              <a:buSzPts val="440"/>
              <a:buNone/>
            </a:pPr>
            <a:r>
              <a:rPr lang="en" sz="1720"/>
              <a:t>El sistema operativo debería implementar la </a:t>
            </a:r>
            <a:r>
              <a:rPr b="1" lang="en" sz="1720"/>
              <a:t>virtualización de memoria de forma tal que sea invisible al programa que se está ejecutando</a:t>
            </a:r>
            <a:r>
              <a:rPr lang="en" sz="1720"/>
              <a:t>; es más, el programa debe comportarse como si él estuviera alojado en su propia área de memoria física privada.</a:t>
            </a:r>
            <a:endParaRPr sz="1720"/>
          </a:p>
          <a:p>
            <a:pPr indent="0" lvl="0" marL="0" rtl="0" algn="just">
              <a:lnSpc>
                <a:spcPct val="105000"/>
              </a:lnSpc>
              <a:spcBef>
                <a:spcPts val="1200"/>
              </a:spcBef>
              <a:spcAft>
                <a:spcPts val="1200"/>
              </a:spcAft>
              <a:buSzPts val="440"/>
              <a:buNone/>
            </a:pPr>
            <a:r>
              <a:rPr lang="en" sz="1720"/>
              <a:t>Pero detrás de escena, el sistema operativo y el hardware hacen todo el trabajo para multiplexar memoria a lo largo de los diferentes procesos y por ende implementa la ilusión.</a:t>
            </a:r>
            <a:endParaRPr sz="172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15"/>
          <p:cNvSpPr txBox="1"/>
          <p:nvPr>
            <p:ph type="title"/>
          </p:nvPr>
        </p:nvSpPr>
        <p:spPr>
          <a:xfrm>
            <a:off x="727650" y="5404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Virtualización de Memoria</a:t>
            </a:r>
            <a:endParaRPr/>
          </a:p>
        </p:txBody>
      </p:sp>
      <p:sp>
        <p:nvSpPr>
          <p:cNvPr id="181" name="Google Shape;181;p15"/>
          <p:cNvSpPr txBox="1"/>
          <p:nvPr>
            <p:ph idx="1" type="body"/>
          </p:nvPr>
        </p:nvSpPr>
        <p:spPr>
          <a:xfrm>
            <a:off x="727650" y="1343900"/>
            <a:ext cx="7688700" cy="3552300"/>
          </a:xfrm>
          <a:prstGeom prst="rect">
            <a:avLst/>
          </a:prstGeom>
          <a:noFill/>
          <a:ln>
            <a:noFill/>
          </a:ln>
        </p:spPr>
        <p:txBody>
          <a:bodyPr anchorCtr="0" anchor="t" bIns="91425" lIns="91425" spcFirstLastPara="1" rIns="91425" wrap="square" tIns="91425">
            <a:noAutofit/>
          </a:bodyPr>
          <a:lstStyle/>
          <a:p>
            <a:pPr indent="0" lvl="0" marL="0" rtl="0" algn="just">
              <a:lnSpc>
                <a:spcPct val="105000"/>
              </a:lnSpc>
              <a:spcBef>
                <a:spcPts val="0"/>
              </a:spcBef>
              <a:spcAft>
                <a:spcPts val="0"/>
              </a:spcAft>
              <a:buSzPts val="440"/>
              <a:buNone/>
            </a:pPr>
            <a:r>
              <a:rPr lang="en" sz="2120"/>
              <a:t>Otra meta importante de la virtualización es la </a:t>
            </a:r>
            <a:r>
              <a:rPr b="1" lang="en" sz="2120"/>
              <a:t>eficiencia</a:t>
            </a:r>
            <a:r>
              <a:rPr lang="en" sz="2120"/>
              <a:t>. El sistema operativo debe esforzarse para hacer que la </a:t>
            </a:r>
            <a:r>
              <a:rPr b="1" i="1" lang="en" sz="2120"/>
              <a:t>virtualización sea lo más eficiente posible en términos de tiempo</a:t>
            </a:r>
            <a:r>
              <a:rPr lang="en" sz="2120"/>
              <a:t> (no hacer que los programas corran más lentos) </a:t>
            </a:r>
            <a:r>
              <a:rPr b="1" i="1" lang="en" sz="2120"/>
              <a:t>y espacio</a:t>
            </a:r>
            <a:r>
              <a:rPr lang="en" sz="2120"/>
              <a:t> (no usar demasiada memoria para las estructuras necesarias para soportar la virtualización).</a:t>
            </a:r>
            <a:endParaRPr sz="2120"/>
          </a:p>
          <a:p>
            <a:pPr indent="0" lvl="0" marL="0" rtl="0" algn="l">
              <a:lnSpc>
                <a:spcPct val="105000"/>
              </a:lnSpc>
              <a:spcBef>
                <a:spcPts val="1200"/>
              </a:spcBef>
              <a:spcAft>
                <a:spcPts val="1200"/>
              </a:spcAft>
              <a:buSzPts val="440"/>
              <a:buNone/>
            </a:pPr>
            <a:r>
              <a:t/>
            </a:r>
            <a:endParaRPr sz="212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16"/>
          <p:cNvSpPr txBox="1"/>
          <p:nvPr>
            <p:ph type="title"/>
          </p:nvPr>
        </p:nvSpPr>
        <p:spPr>
          <a:xfrm>
            <a:off x="727650" y="5404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Virtualización de Memoria</a:t>
            </a:r>
            <a:endParaRPr/>
          </a:p>
        </p:txBody>
      </p:sp>
      <p:sp>
        <p:nvSpPr>
          <p:cNvPr id="187" name="Google Shape;187;p16"/>
          <p:cNvSpPr txBox="1"/>
          <p:nvPr>
            <p:ph idx="1" type="body"/>
          </p:nvPr>
        </p:nvSpPr>
        <p:spPr>
          <a:xfrm>
            <a:off x="727650" y="1343900"/>
            <a:ext cx="7688700" cy="3552300"/>
          </a:xfrm>
          <a:prstGeom prst="rect">
            <a:avLst/>
          </a:prstGeom>
          <a:noFill/>
          <a:ln>
            <a:noFill/>
          </a:ln>
        </p:spPr>
        <p:txBody>
          <a:bodyPr anchorCtr="0" anchor="t" bIns="91425" lIns="91425" spcFirstLastPara="1" rIns="91425" wrap="square" tIns="91425">
            <a:noAutofit/>
          </a:bodyPr>
          <a:lstStyle/>
          <a:p>
            <a:pPr indent="0" lvl="0" marL="0" rtl="0" algn="just">
              <a:lnSpc>
                <a:spcPct val="105000"/>
              </a:lnSpc>
              <a:spcBef>
                <a:spcPts val="0"/>
              </a:spcBef>
              <a:spcAft>
                <a:spcPts val="0"/>
              </a:spcAft>
              <a:buSzPts val="440"/>
              <a:buNone/>
            </a:pPr>
            <a:r>
              <a:rPr lang="en" sz="1920"/>
              <a:t>Por último, una tercera meta de la virtualización de memoria es la </a:t>
            </a:r>
            <a:r>
              <a:rPr b="1" lang="en" sz="1920"/>
              <a:t>protección</a:t>
            </a:r>
            <a:r>
              <a:rPr lang="en" sz="1920"/>
              <a:t>. El sistema operativo tiene que asegurarse de proteger a los procesos unos de otros como también proteger al sistema operativo de los procesos. Cuando un proceso realiza un load, un store, o un fetch de una instrucción este no tiene que ser capaz de hacerlo o afectar de ninguna forma al contenido de la memoria del proceso o del sistema operativo.</a:t>
            </a:r>
            <a:endParaRPr sz="1920"/>
          </a:p>
          <a:p>
            <a:pPr indent="0" lvl="0" marL="0" rtl="0" algn="l">
              <a:lnSpc>
                <a:spcPct val="105000"/>
              </a:lnSpc>
              <a:spcBef>
                <a:spcPts val="1200"/>
              </a:spcBef>
              <a:spcAft>
                <a:spcPts val="1200"/>
              </a:spcAft>
              <a:buSzPts val="440"/>
              <a:buNone/>
            </a:pPr>
            <a:r>
              <a:t/>
            </a:r>
            <a:endParaRPr sz="192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17"/>
          <p:cNvSpPr txBox="1"/>
          <p:nvPr>
            <p:ph type="title"/>
          </p:nvPr>
        </p:nvSpPr>
        <p:spPr>
          <a:xfrm>
            <a:off x="729450" y="540425"/>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Virtualización de Memoria</a:t>
            </a:r>
            <a:endParaRPr/>
          </a:p>
        </p:txBody>
      </p:sp>
      <p:sp>
        <p:nvSpPr>
          <p:cNvPr id="193" name="Google Shape;193;p17"/>
          <p:cNvSpPr txBox="1"/>
          <p:nvPr>
            <p:ph idx="1" type="body"/>
          </p:nvPr>
        </p:nvSpPr>
        <p:spPr>
          <a:xfrm>
            <a:off x="727650" y="1279050"/>
            <a:ext cx="7688700" cy="3617100"/>
          </a:xfrm>
          <a:prstGeom prst="rect">
            <a:avLst/>
          </a:prstGeom>
          <a:noFill/>
          <a:ln>
            <a:noFill/>
          </a:ln>
        </p:spPr>
        <p:txBody>
          <a:bodyPr anchorCtr="0" anchor="t" bIns="91425" lIns="91425" spcFirstLastPara="1" rIns="91425" wrap="square" tIns="91425">
            <a:noAutofit/>
          </a:bodyPr>
          <a:lstStyle/>
          <a:p>
            <a:pPr indent="0" lvl="0" marL="0" rtl="0" algn="l">
              <a:lnSpc>
                <a:spcPct val="105000"/>
              </a:lnSpc>
              <a:spcBef>
                <a:spcPts val="0"/>
              </a:spcBef>
              <a:spcAft>
                <a:spcPts val="0"/>
              </a:spcAft>
              <a:buSzPts val="1300"/>
              <a:buNone/>
            </a:pPr>
            <a:r>
              <a:rPr lang="en" sz="2020"/>
              <a:t>Existen dos puntos importantes a la hora de virtualizar memoria:</a:t>
            </a:r>
            <a:endParaRPr sz="2020"/>
          </a:p>
          <a:p>
            <a:pPr indent="-356870" lvl="0" marL="457200" rtl="0" algn="l">
              <a:lnSpc>
                <a:spcPct val="105000"/>
              </a:lnSpc>
              <a:spcBef>
                <a:spcPts val="1200"/>
              </a:spcBef>
              <a:spcAft>
                <a:spcPts val="0"/>
              </a:spcAft>
              <a:buSzPts val="2020"/>
              <a:buChar char="●"/>
            </a:pPr>
            <a:r>
              <a:rPr lang="en" sz="2020"/>
              <a:t>la flexibilidad</a:t>
            </a:r>
            <a:endParaRPr sz="2020"/>
          </a:p>
          <a:p>
            <a:pPr indent="-356870" lvl="0" marL="457200" rtl="0" algn="l">
              <a:lnSpc>
                <a:spcPct val="105000"/>
              </a:lnSpc>
              <a:spcBef>
                <a:spcPts val="0"/>
              </a:spcBef>
              <a:spcAft>
                <a:spcPts val="0"/>
              </a:spcAft>
              <a:buSzPts val="2020"/>
              <a:buChar char="●"/>
            </a:pPr>
            <a:r>
              <a:rPr lang="en" sz="2020"/>
              <a:t>la eficiencia</a:t>
            </a:r>
            <a:endParaRPr sz="2020"/>
          </a:p>
          <a:p>
            <a:pPr indent="0" lvl="0" marL="0" rtl="0" algn="l">
              <a:lnSpc>
                <a:spcPct val="105000"/>
              </a:lnSpc>
              <a:spcBef>
                <a:spcPts val="1200"/>
              </a:spcBef>
              <a:spcAft>
                <a:spcPts val="0"/>
              </a:spcAft>
              <a:buSzPts val="1300"/>
              <a:buNone/>
            </a:pPr>
            <a:r>
              <a:t/>
            </a:r>
            <a:endParaRPr sz="2020"/>
          </a:p>
          <a:p>
            <a:pPr indent="0" lvl="0" marL="0" rtl="0" algn="l">
              <a:lnSpc>
                <a:spcPct val="105000"/>
              </a:lnSpc>
              <a:spcBef>
                <a:spcPts val="1200"/>
              </a:spcBef>
              <a:spcAft>
                <a:spcPts val="1200"/>
              </a:spcAft>
              <a:buSzPts val="440"/>
              <a:buNone/>
            </a:pPr>
            <a:r>
              <a:rPr lang="en" sz="2020"/>
              <a:t>Para llegar a ellos un buen mecanismo de virtualización de memoria debe ser lo más flexible y eficiente posible.</a:t>
            </a:r>
            <a:endParaRPr sz="202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18"/>
          <p:cNvSpPr txBox="1"/>
          <p:nvPr>
            <p:ph type="title"/>
          </p:nvPr>
        </p:nvSpPr>
        <p:spPr>
          <a:xfrm>
            <a:off x="727800" y="626900"/>
            <a:ext cx="76884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Address Translation</a:t>
            </a:r>
            <a:endParaRPr/>
          </a:p>
        </p:txBody>
      </p:sp>
      <p:sp>
        <p:nvSpPr>
          <p:cNvPr id="199" name="Google Shape;199;p18"/>
          <p:cNvSpPr txBox="1"/>
          <p:nvPr>
            <p:ph idx="1" type="body"/>
          </p:nvPr>
        </p:nvSpPr>
        <p:spPr>
          <a:xfrm>
            <a:off x="623750" y="1394300"/>
            <a:ext cx="3774300" cy="3393900"/>
          </a:xfrm>
          <a:prstGeom prst="rect">
            <a:avLst/>
          </a:prstGeom>
          <a:noFill/>
          <a:ln>
            <a:noFill/>
          </a:ln>
        </p:spPr>
        <p:txBody>
          <a:bodyPr anchorCtr="0" anchor="t" bIns="91425" lIns="91425" spcFirstLastPara="1" rIns="91425" wrap="square" tIns="91425">
            <a:noAutofit/>
          </a:bodyPr>
          <a:lstStyle/>
          <a:p>
            <a:pPr indent="0" lvl="0" marL="0" rtl="0" algn="just">
              <a:lnSpc>
                <a:spcPct val="105000"/>
              </a:lnSpc>
              <a:spcBef>
                <a:spcPts val="0"/>
              </a:spcBef>
              <a:spcAft>
                <a:spcPts val="1200"/>
              </a:spcAft>
              <a:buSzPts val="1300"/>
              <a:buNone/>
            </a:pPr>
            <a:r>
              <a:rPr lang="en" sz="1720"/>
              <a:t>Con esta técnica el hardware transforma cada acceso a memoria, transformando la virtual address que es provista desde dentro del espacio de direcciones en una physical address en la cual la información deseada se encuentra realmente almacenada.</a:t>
            </a:r>
            <a:endParaRPr sz="1720"/>
          </a:p>
        </p:txBody>
      </p:sp>
      <p:pic>
        <p:nvPicPr>
          <p:cNvPr id="200" name="Google Shape;200;p18"/>
          <p:cNvPicPr preferRelativeResize="0"/>
          <p:nvPr/>
        </p:nvPicPr>
        <p:blipFill rotWithShape="1">
          <a:blip r:embed="rId3">
            <a:alphaModFix/>
          </a:blip>
          <a:srcRect b="0" l="0" r="0" t="0"/>
          <a:stretch/>
        </p:blipFill>
        <p:spPr>
          <a:xfrm>
            <a:off x="4503625" y="1644101"/>
            <a:ext cx="4496426" cy="281590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19"/>
          <p:cNvSpPr txBox="1"/>
          <p:nvPr>
            <p:ph type="title"/>
          </p:nvPr>
        </p:nvSpPr>
        <p:spPr>
          <a:xfrm>
            <a:off x="623750" y="540425"/>
            <a:ext cx="76884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Address Translation</a:t>
            </a:r>
            <a:endParaRPr/>
          </a:p>
        </p:txBody>
      </p:sp>
      <p:sp>
        <p:nvSpPr>
          <p:cNvPr id="206" name="Google Shape;206;p19"/>
          <p:cNvSpPr txBox="1"/>
          <p:nvPr>
            <p:ph idx="1" type="body"/>
          </p:nvPr>
        </p:nvSpPr>
        <p:spPr>
          <a:xfrm>
            <a:off x="623750" y="1351075"/>
            <a:ext cx="3774300" cy="3003900"/>
          </a:xfrm>
          <a:prstGeom prst="rect">
            <a:avLst/>
          </a:prstGeom>
          <a:noFill/>
          <a:ln>
            <a:noFill/>
          </a:ln>
        </p:spPr>
        <p:txBody>
          <a:bodyPr anchorCtr="0" anchor="t" bIns="91425" lIns="91425" spcFirstLastPara="1" rIns="91425" wrap="square" tIns="91425">
            <a:noAutofit/>
          </a:bodyPr>
          <a:lstStyle/>
          <a:p>
            <a:pPr indent="0" lvl="0" marL="0" rtl="0" algn="just">
              <a:lnSpc>
                <a:spcPct val="105000"/>
              </a:lnSpc>
              <a:spcBef>
                <a:spcPts val="0"/>
              </a:spcBef>
              <a:spcAft>
                <a:spcPts val="1200"/>
              </a:spcAft>
              <a:buSzPts val="440"/>
              <a:buNone/>
            </a:pPr>
            <a:r>
              <a:rPr lang="en" sz="1720"/>
              <a:t>Entonces, en todos y por cada una de las referencias a memoria un address translation es realizada por el hardware para redireccionar las referencias a la memoria de la aplicación hacia las posiciones reales en la memoria física.</a:t>
            </a:r>
            <a:endParaRPr sz="1720"/>
          </a:p>
        </p:txBody>
      </p:sp>
      <p:pic>
        <p:nvPicPr>
          <p:cNvPr id="207" name="Google Shape;207;p19"/>
          <p:cNvPicPr preferRelativeResize="0"/>
          <p:nvPr/>
        </p:nvPicPr>
        <p:blipFill rotWithShape="1">
          <a:blip r:embed="rId3">
            <a:alphaModFix/>
          </a:blip>
          <a:srcRect b="0" l="0" r="0" t="0"/>
          <a:stretch/>
        </p:blipFill>
        <p:spPr>
          <a:xfrm>
            <a:off x="4503625" y="1644101"/>
            <a:ext cx="4496426" cy="281590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2"/>
          <p:cNvSpPr txBox="1"/>
          <p:nvPr>
            <p:ph type="title"/>
          </p:nvPr>
        </p:nvSpPr>
        <p:spPr>
          <a:xfrm>
            <a:off x="729450" y="1322450"/>
            <a:ext cx="7688400" cy="15186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600"/>
              <a:buNone/>
            </a:pPr>
            <a:r>
              <a:rPr lang="en"/>
              <a:t>Memoria</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20"/>
          <p:cNvSpPr txBox="1"/>
          <p:nvPr>
            <p:ph type="title"/>
          </p:nvPr>
        </p:nvSpPr>
        <p:spPr>
          <a:xfrm>
            <a:off x="599750" y="533025"/>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Address Translation</a:t>
            </a:r>
            <a:endParaRPr/>
          </a:p>
          <a:p>
            <a:pPr indent="0" lvl="0" marL="0" rtl="0" algn="l">
              <a:lnSpc>
                <a:spcPct val="100000"/>
              </a:lnSpc>
              <a:spcBef>
                <a:spcPts val="0"/>
              </a:spcBef>
              <a:spcAft>
                <a:spcPts val="0"/>
              </a:spcAft>
              <a:buSzPct val="111111"/>
              <a:buNone/>
            </a:pPr>
            <a:r>
              <a:t/>
            </a:r>
            <a:endParaRPr/>
          </a:p>
        </p:txBody>
      </p:sp>
      <p:sp>
        <p:nvSpPr>
          <p:cNvPr id="213" name="Google Shape;213;p20"/>
          <p:cNvSpPr txBox="1"/>
          <p:nvPr>
            <p:ph idx="1" type="body"/>
          </p:nvPr>
        </p:nvSpPr>
        <p:spPr>
          <a:xfrm>
            <a:off x="727650" y="1300675"/>
            <a:ext cx="7688700" cy="3552300"/>
          </a:xfrm>
          <a:prstGeom prst="rect">
            <a:avLst/>
          </a:prstGeom>
          <a:noFill/>
          <a:ln>
            <a:noFill/>
          </a:ln>
        </p:spPr>
        <p:txBody>
          <a:bodyPr anchorCtr="0" anchor="t" bIns="91425" lIns="91425" spcFirstLastPara="1" rIns="91425" wrap="square" tIns="91425">
            <a:normAutofit lnSpcReduction="10000"/>
          </a:bodyPr>
          <a:lstStyle/>
          <a:p>
            <a:pPr indent="0" lvl="0" marL="0" rtl="0" algn="l">
              <a:lnSpc>
                <a:spcPct val="115000"/>
              </a:lnSpc>
              <a:spcBef>
                <a:spcPts val="0"/>
              </a:spcBef>
              <a:spcAft>
                <a:spcPts val="0"/>
              </a:spcAft>
              <a:buSzPts val="1300"/>
              <a:buNone/>
            </a:pPr>
            <a:r>
              <a:rPr lang="en" sz="1600"/>
              <a:t>Es evidente, que el hardware por sí solo no puede virtualizar la memoria. Éste, sólo provee un mecanismo de bajo nivel para poder hacerlo eficientemente.</a:t>
            </a:r>
            <a:endParaRPr sz="1600"/>
          </a:p>
          <a:p>
            <a:pPr indent="0" lvl="0" marL="0" rtl="0" algn="l">
              <a:lnSpc>
                <a:spcPct val="115000"/>
              </a:lnSpc>
              <a:spcBef>
                <a:spcPts val="1200"/>
              </a:spcBef>
              <a:spcAft>
                <a:spcPts val="0"/>
              </a:spcAft>
              <a:buSzPts val="1300"/>
              <a:buNone/>
            </a:pPr>
            <a:r>
              <a:rPr lang="en" sz="1600"/>
              <a:t>El sistema operativo tiene que involucrarse en los puntos claves para:</a:t>
            </a:r>
            <a:endParaRPr sz="1600"/>
          </a:p>
          <a:p>
            <a:pPr indent="-330200" lvl="0" marL="457200" rtl="0" algn="l">
              <a:lnSpc>
                <a:spcPct val="115000"/>
              </a:lnSpc>
              <a:spcBef>
                <a:spcPts val="1200"/>
              </a:spcBef>
              <a:spcAft>
                <a:spcPts val="0"/>
              </a:spcAft>
              <a:buSzPts val="1600"/>
              <a:buChar char="●"/>
            </a:pPr>
            <a:r>
              <a:rPr b="1" lang="en" sz="1600"/>
              <a:t>setear al hardware</a:t>
            </a:r>
            <a:r>
              <a:rPr lang="en" sz="1600"/>
              <a:t> de forma correcta para que esta traducción se de lugar;</a:t>
            </a:r>
            <a:endParaRPr sz="1600"/>
          </a:p>
          <a:p>
            <a:pPr indent="-330200" lvl="0" marL="457200" rtl="0" algn="l">
              <a:lnSpc>
                <a:spcPct val="115000"/>
              </a:lnSpc>
              <a:spcBef>
                <a:spcPts val="0"/>
              </a:spcBef>
              <a:spcAft>
                <a:spcPts val="0"/>
              </a:spcAft>
              <a:buSzPts val="1600"/>
              <a:buChar char="●"/>
            </a:pPr>
            <a:r>
              <a:rPr lang="en" sz="1600"/>
              <a:t>por eso debe entonces gerenciar la memoria, m</a:t>
            </a:r>
            <a:r>
              <a:rPr b="1" lang="en" sz="1600"/>
              <a:t>anteniendo información de en qué lugar hay áreas libres y en qué lugar hay áreas en uso</a:t>
            </a:r>
            <a:r>
              <a:rPr lang="en" sz="1600"/>
              <a:t>;</a:t>
            </a:r>
            <a:endParaRPr sz="1600"/>
          </a:p>
          <a:p>
            <a:pPr indent="-330200" lvl="0" marL="457200" rtl="0" algn="l">
              <a:lnSpc>
                <a:spcPct val="115000"/>
              </a:lnSpc>
              <a:spcBef>
                <a:spcPts val="0"/>
              </a:spcBef>
              <a:spcAft>
                <a:spcPts val="0"/>
              </a:spcAft>
              <a:buSzPts val="1600"/>
              <a:buChar char="●"/>
            </a:pPr>
            <a:r>
              <a:rPr lang="en" sz="1600"/>
              <a:t>y por último </a:t>
            </a:r>
            <a:r>
              <a:rPr b="1" lang="en" sz="1600"/>
              <a:t>intervenir de forma criteriosa como mantener el control sobre toda la memoria usada</a:t>
            </a:r>
            <a:r>
              <a:rPr lang="en" sz="1600"/>
              <a:t>.</a:t>
            </a:r>
            <a:endParaRPr sz="1600"/>
          </a:p>
        </p:txBody>
      </p:sp>
      <p:pic>
        <p:nvPicPr>
          <p:cNvPr id="214" name="Google Shape;214;p20"/>
          <p:cNvPicPr preferRelativeResize="0"/>
          <p:nvPr/>
        </p:nvPicPr>
        <p:blipFill rotWithShape="1">
          <a:blip r:embed="rId3">
            <a:alphaModFix/>
          </a:blip>
          <a:srcRect b="0" l="0" r="0" t="0"/>
          <a:stretch/>
        </p:blipFill>
        <p:spPr>
          <a:xfrm>
            <a:off x="7277776" y="282601"/>
            <a:ext cx="1654350" cy="10360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21"/>
          <p:cNvSpPr txBox="1"/>
          <p:nvPr>
            <p:ph type="title"/>
          </p:nvPr>
        </p:nvSpPr>
        <p:spPr>
          <a:xfrm>
            <a:off x="578125" y="626900"/>
            <a:ext cx="76884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Address Translation</a:t>
            </a:r>
            <a:endParaRPr/>
          </a:p>
          <a:p>
            <a:pPr indent="0" lvl="0" marL="0" rtl="0" algn="l">
              <a:lnSpc>
                <a:spcPct val="100000"/>
              </a:lnSpc>
              <a:spcBef>
                <a:spcPts val="0"/>
              </a:spcBef>
              <a:spcAft>
                <a:spcPts val="0"/>
              </a:spcAft>
              <a:buSzPct val="111111"/>
              <a:buNone/>
            </a:pPr>
            <a:r>
              <a:t/>
            </a:r>
            <a:endParaRPr/>
          </a:p>
        </p:txBody>
      </p:sp>
      <p:sp>
        <p:nvSpPr>
          <p:cNvPr id="220" name="Google Shape;220;p21"/>
          <p:cNvSpPr txBox="1"/>
          <p:nvPr>
            <p:ph idx="1" type="body"/>
          </p:nvPr>
        </p:nvSpPr>
        <p:spPr>
          <a:xfrm>
            <a:off x="797700" y="1322300"/>
            <a:ext cx="3477900" cy="3573900"/>
          </a:xfrm>
          <a:prstGeom prst="rect">
            <a:avLst/>
          </a:prstGeom>
          <a:noFill/>
          <a:ln>
            <a:noFill/>
          </a:ln>
        </p:spPr>
        <p:txBody>
          <a:bodyPr anchorCtr="0" anchor="t" bIns="91425" lIns="91425" spcFirstLastPara="1" rIns="91425" wrap="square" tIns="91425">
            <a:normAutofit lnSpcReduction="20000"/>
          </a:bodyPr>
          <a:lstStyle/>
          <a:p>
            <a:pPr indent="0" lvl="0" marL="0" rtl="0" algn="just">
              <a:lnSpc>
                <a:spcPct val="115000"/>
              </a:lnSpc>
              <a:spcBef>
                <a:spcPts val="0"/>
              </a:spcBef>
              <a:spcAft>
                <a:spcPts val="0"/>
              </a:spcAft>
              <a:buSzPts val="1300"/>
              <a:buNone/>
            </a:pPr>
            <a:r>
              <a:rPr lang="en" sz="1600"/>
              <a:t>El S.O. está en el medio de ese proceso y determina si el mismo se ha realizado correctamente. Lo que hace es gerenciar el manejo de la memoria:</a:t>
            </a:r>
            <a:endParaRPr sz="1600"/>
          </a:p>
          <a:p>
            <a:pPr indent="-330200" lvl="0" marL="457200" rtl="0" algn="just">
              <a:lnSpc>
                <a:spcPct val="115000"/>
              </a:lnSpc>
              <a:spcBef>
                <a:spcPts val="1200"/>
              </a:spcBef>
              <a:spcAft>
                <a:spcPts val="0"/>
              </a:spcAft>
              <a:buSzPts val="1600"/>
              <a:buChar char="●"/>
            </a:pPr>
            <a:r>
              <a:rPr lang="en" sz="1600"/>
              <a:t>Manteniendo registro de qué parte está libre.</a:t>
            </a:r>
            <a:endParaRPr sz="1600"/>
          </a:p>
          <a:p>
            <a:pPr indent="-330200" lvl="0" marL="457200" rtl="0" algn="just">
              <a:lnSpc>
                <a:spcPct val="115000"/>
              </a:lnSpc>
              <a:spcBef>
                <a:spcPts val="0"/>
              </a:spcBef>
              <a:spcAft>
                <a:spcPts val="0"/>
              </a:spcAft>
              <a:buSzPts val="1600"/>
              <a:buChar char="●"/>
            </a:pPr>
            <a:r>
              <a:rPr lang="en" sz="1600"/>
              <a:t>Qué parte está en uso.</a:t>
            </a:r>
            <a:endParaRPr sz="1600"/>
          </a:p>
          <a:p>
            <a:pPr indent="-330200" lvl="0" marL="457200" rtl="0" algn="just">
              <a:lnSpc>
                <a:spcPct val="115000"/>
              </a:lnSpc>
              <a:spcBef>
                <a:spcPts val="0"/>
              </a:spcBef>
              <a:spcAft>
                <a:spcPts val="0"/>
              </a:spcAft>
              <a:buSzPts val="1600"/>
              <a:buChar char="●"/>
            </a:pPr>
            <a:r>
              <a:rPr lang="en" sz="1600"/>
              <a:t>Manteniendo el control de la forma en la cual la memoria está siendo utilizada.</a:t>
            </a:r>
            <a:endParaRPr sz="1600"/>
          </a:p>
        </p:txBody>
      </p:sp>
      <p:pic>
        <p:nvPicPr>
          <p:cNvPr id="221" name="Google Shape;221;p21"/>
          <p:cNvPicPr preferRelativeResize="0"/>
          <p:nvPr/>
        </p:nvPicPr>
        <p:blipFill rotWithShape="1">
          <a:blip r:embed="rId3">
            <a:alphaModFix/>
          </a:blip>
          <a:srcRect b="0" l="0" r="0" t="0"/>
          <a:stretch/>
        </p:blipFill>
        <p:spPr>
          <a:xfrm>
            <a:off x="4275463" y="1016838"/>
            <a:ext cx="4695825" cy="37433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22"/>
          <p:cNvSpPr txBox="1"/>
          <p:nvPr>
            <p:ph type="title"/>
          </p:nvPr>
        </p:nvSpPr>
        <p:spPr>
          <a:xfrm>
            <a:off x="727800" y="648525"/>
            <a:ext cx="76884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Address Translation</a:t>
            </a:r>
            <a:endParaRPr/>
          </a:p>
          <a:p>
            <a:pPr indent="0" lvl="0" marL="0" rtl="0" algn="l">
              <a:lnSpc>
                <a:spcPct val="100000"/>
              </a:lnSpc>
              <a:spcBef>
                <a:spcPts val="0"/>
              </a:spcBef>
              <a:spcAft>
                <a:spcPts val="0"/>
              </a:spcAft>
              <a:buSzPct val="111111"/>
              <a:buNone/>
            </a:pPr>
            <a:r>
              <a:t/>
            </a:r>
            <a:endParaRPr/>
          </a:p>
        </p:txBody>
      </p:sp>
      <p:sp>
        <p:nvSpPr>
          <p:cNvPr id="227" name="Google Shape;227;p22"/>
          <p:cNvSpPr txBox="1"/>
          <p:nvPr>
            <p:ph idx="1" type="body"/>
          </p:nvPr>
        </p:nvSpPr>
        <p:spPr>
          <a:xfrm>
            <a:off x="729325" y="1329450"/>
            <a:ext cx="3774300" cy="36783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300"/>
              <a:buNone/>
            </a:pPr>
            <a:r>
              <a:rPr lang="en" sz="1800"/>
              <a:t>Formalmente, el proceso de address translation es un mapeo entre los elementos de un espacio de direcciones virtuales de N-elementos (VAS) y un espacio de direcciones físicas de M-elementos (PAS):</a:t>
            </a:r>
            <a:endParaRPr sz="1800"/>
          </a:p>
          <a:p>
            <a:pPr indent="0" lvl="0" marL="0" rtl="0" algn="l">
              <a:lnSpc>
                <a:spcPct val="115000"/>
              </a:lnSpc>
              <a:spcBef>
                <a:spcPts val="1200"/>
              </a:spcBef>
              <a:spcAft>
                <a:spcPts val="0"/>
              </a:spcAft>
              <a:buSzPts val="1300"/>
              <a:buNone/>
            </a:pPr>
            <a:r>
              <a:rPr i="1" lang="en" sz="1500">
                <a:solidFill>
                  <a:srgbClr val="000000"/>
                </a:solidFill>
                <a:latin typeface="Arial"/>
                <a:ea typeface="Arial"/>
                <a:cs typeface="Arial"/>
                <a:sym typeface="Arial"/>
              </a:rPr>
              <a:t>𝑀𝐴𝑃</a:t>
            </a:r>
            <a:r>
              <a:rPr lang="en" sz="1500">
                <a:solidFill>
                  <a:srgbClr val="000000"/>
                </a:solidFill>
                <a:latin typeface="Arial"/>
                <a:ea typeface="Arial"/>
                <a:cs typeface="Arial"/>
                <a:sym typeface="Arial"/>
              </a:rPr>
              <a:t>:</a:t>
            </a:r>
            <a:r>
              <a:rPr i="1" lang="en" sz="1500">
                <a:solidFill>
                  <a:srgbClr val="000000"/>
                </a:solidFill>
                <a:latin typeface="Arial"/>
                <a:ea typeface="Arial"/>
                <a:cs typeface="Arial"/>
                <a:sym typeface="Arial"/>
              </a:rPr>
              <a:t>𝑉𝐴𝑆</a:t>
            </a:r>
            <a:r>
              <a:rPr lang="en" sz="1500">
                <a:solidFill>
                  <a:srgbClr val="000000"/>
                </a:solidFill>
                <a:latin typeface="Arial"/>
                <a:ea typeface="Arial"/>
                <a:cs typeface="Arial"/>
                <a:sym typeface="Arial"/>
              </a:rPr>
              <a:t>⇒</a:t>
            </a:r>
            <a:r>
              <a:rPr i="1" lang="en" sz="1500">
                <a:solidFill>
                  <a:srgbClr val="000000"/>
                </a:solidFill>
                <a:latin typeface="Arial"/>
                <a:ea typeface="Arial"/>
                <a:cs typeface="Arial"/>
                <a:sym typeface="Arial"/>
              </a:rPr>
              <a:t>𝑃𝐴𝑆</a:t>
            </a:r>
            <a:r>
              <a:rPr lang="en" sz="1500">
                <a:solidFill>
                  <a:srgbClr val="000000"/>
                </a:solidFill>
                <a:latin typeface="Arial"/>
                <a:ea typeface="Arial"/>
                <a:cs typeface="Arial"/>
                <a:sym typeface="Arial"/>
              </a:rPr>
              <a:t>∪∅</a:t>
            </a:r>
            <a:endParaRPr sz="1500">
              <a:solidFill>
                <a:srgbClr val="000000"/>
              </a:solidFill>
              <a:latin typeface="Arial"/>
              <a:ea typeface="Arial"/>
              <a:cs typeface="Arial"/>
              <a:sym typeface="Arial"/>
            </a:endParaRPr>
          </a:p>
          <a:p>
            <a:pPr indent="0" lvl="0" marL="0" rtl="0" algn="just">
              <a:lnSpc>
                <a:spcPct val="115000"/>
              </a:lnSpc>
              <a:spcBef>
                <a:spcPts val="0"/>
              </a:spcBef>
              <a:spcAft>
                <a:spcPts val="1200"/>
              </a:spcAft>
              <a:buSzPts val="1300"/>
              <a:buNone/>
            </a:pPr>
            <a:r>
              <a:t/>
            </a:r>
            <a:endParaRPr sz="1800"/>
          </a:p>
        </p:txBody>
      </p:sp>
      <p:pic>
        <p:nvPicPr>
          <p:cNvPr id="228" name="Google Shape;228;p22"/>
          <p:cNvPicPr preferRelativeResize="0"/>
          <p:nvPr/>
        </p:nvPicPr>
        <p:blipFill rotWithShape="1">
          <a:blip r:embed="rId3">
            <a:alphaModFix/>
          </a:blip>
          <a:srcRect b="0" l="0" r="0" t="0"/>
          <a:stretch/>
        </p:blipFill>
        <p:spPr>
          <a:xfrm>
            <a:off x="6576444" y="1016844"/>
            <a:ext cx="2394850" cy="1909050"/>
          </a:xfrm>
          <a:prstGeom prst="rect">
            <a:avLst/>
          </a:prstGeom>
          <a:noFill/>
          <a:ln>
            <a:noFill/>
          </a:ln>
        </p:spPr>
      </p:pic>
      <p:pic>
        <p:nvPicPr>
          <p:cNvPr id="229" name="Google Shape;229;p22"/>
          <p:cNvPicPr preferRelativeResize="0"/>
          <p:nvPr/>
        </p:nvPicPr>
        <p:blipFill rotWithShape="1">
          <a:blip r:embed="rId4">
            <a:alphaModFix/>
          </a:blip>
          <a:srcRect b="0" l="0" r="0" t="0"/>
          <a:stretch/>
        </p:blipFill>
        <p:spPr>
          <a:xfrm>
            <a:off x="2368749" y="3940975"/>
            <a:ext cx="6470225" cy="9859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23"/>
          <p:cNvSpPr txBox="1"/>
          <p:nvPr>
            <p:ph type="title"/>
          </p:nvPr>
        </p:nvSpPr>
        <p:spPr>
          <a:xfrm>
            <a:off x="727650" y="605275"/>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Hacia una Flexible Address Translation</a:t>
            </a:r>
            <a:endParaRPr/>
          </a:p>
        </p:txBody>
      </p:sp>
      <p:sp>
        <p:nvSpPr>
          <p:cNvPr id="235" name="Google Shape;235;p23"/>
          <p:cNvSpPr txBox="1"/>
          <p:nvPr>
            <p:ph idx="1" type="body"/>
          </p:nvPr>
        </p:nvSpPr>
        <p:spPr>
          <a:xfrm>
            <a:off x="727650" y="1300675"/>
            <a:ext cx="7688700" cy="35523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300"/>
              <a:buNone/>
            </a:pPr>
            <a:r>
              <a:rPr lang="en" sz="1600"/>
              <a:t>Para ir ganando comprensión sobre el </a:t>
            </a:r>
            <a:r>
              <a:rPr b="1" i="1" lang="en" sz="1600"/>
              <a:t>hardware-based address translation</a:t>
            </a:r>
            <a:r>
              <a:rPr lang="en" sz="1600"/>
              <a:t>, se verá su primera implementación, introducida en las primera máquinas que utilizaban time-sharing hacia el fin de los años 50, es una idea simple llamada base y segmento también puede ser vista como </a:t>
            </a:r>
            <a:r>
              <a:rPr b="1" i="1" lang="en" sz="1600"/>
              <a:t>dynamic realocation</a:t>
            </a:r>
            <a:r>
              <a:rPr lang="en" sz="1600"/>
              <a:t>.</a:t>
            </a:r>
            <a:endParaRPr sz="1600"/>
          </a:p>
          <a:p>
            <a:pPr indent="0" lvl="0" marL="0" rtl="0" algn="just">
              <a:lnSpc>
                <a:spcPct val="115000"/>
              </a:lnSpc>
              <a:spcBef>
                <a:spcPts val="1200"/>
              </a:spcBef>
              <a:spcAft>
                <a:spcPts val="0"/>
              </a:spcAft>
              <a:buSzPts val="1300"/>
              <a:buNone/>
            </a:pPr>
            <a:r>
              <a:t/>
            </a:r>
            <a:endParaRPr sz="1600"/>
          </a:p>
          <a:p>
            <a:pPr indent="0" lvl="0" marL="0" rtl="0" algn="just">
              <a:lnSpc>
                <a:spcPct val="115000"/>
              </a:lnSpc>
              <a:spcBef>
                <a:spcPts val="1200"/>
              </a:spcBef>
              <a:spcAft>
                <a:spcPts val="1200"/>
              </a:spcAft>
              <a:buSzPts val="1300"/>
              <a:buNone/>
            </a:pPr>
            <a:r>
              <a:rPr lang="en" sz="1600"/>
              <a:t>Específicamente solo se necesitan dos registros de hardware dentro de cada cpu: Uno llamado registro base y el otro registro límite o Segmento.</a:t>
            </a:r>
            <a:endParaRPr sz="16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24"/>
          <p:cNvSpPr txBox="1"/>
          <p:nvPr>
            <p:ph type="title"/>
          </p:nvPr>
        </p:nvSpPr>
        <p:spPr>
          <a:xfrm>
            <a:off x="727650" y="64850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Base and Bound</a:t>
            </a:r>
            <a:endParaRPr/>
          </a:p>
        </p:txBody>
      </p:sp>
      <p:sp>
        <p:nvSpPr>
          <p:cNvPr id="241" name="Google Shape;241;p24"/>
          <p:cNvSpPr txBox="1"/>
          <p:nvPr>
            <p:ph idx="1" type="body"/>
          </p:nvPr>
        </p:nvSpPr>
        <p:spPr>
          <a:xfrm>
            <a:off x="729450" y="1351075"/>
            <a:ext cx="6842400" cy="39585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300"/>
              <a:buNone/>
            </a:pPr>
            <a:r>
              <a:rPr lang="en" sz="1600"/>
              <a:t>Específicamente solo se necesitan dos registros de hardware dentro de cada cpu: </a:t>
            </a:r>
            <a:endParaRPr sz="1600"/>
          </a:p>
          <a:p>
            <a:pPr indent="-330200" lvl="0" marL="457200" rtl="0" algn="just">
              <a:lnSpc>
                <a:spcPct val="115000"/>
              </a:lnSpc>
              <a:spcBef>
                <a:spcPts val="1200"/>
              </a:spcBef>
              <a:spcAft>
                <a:spcPts val="0"/>
              </a:spcAft>
              <a:buSzPts val="1600"/>
              <a:buChar char="●"/>
            </a:pPr>
            <a:r>
              <a:rPr lang="en" sz="1600"/>
              <a:t>registro base </a:t>
            </a:r>
            <a:endParaRPr sz="1600"/>
          </a:p>
          <a:p>
            <a:pPr indent="-330200" lvl="0" marL="457200" rtl="0" algn="just">
              <a:lnSpc>
                <a:spcPct val="115000"/>
              </a:lnSpc>
              <a:spcBef>
                <a:spcPts val="0"/>
              </a:spcBef>
              <a:spcAft>
                <a:spcPts val="0"/>
              </a:spcAft>
              <a:buSzPts val="1600"/>
              <a:buChar char="●"/>
            </a:pPr>
            <a:r>
              <a:rPr lang="en" sz="1600"/>
              <a:t>registro límite o Segmento.</a:t>
            </a:r>
            <a:endParaRPr sz="1600"/>
          </a:p>
          <a:p>
            <a:pPr indent="0" lvl="0" marL="0" rtl="0" algn="just">
              <a:lnSpc>
                <a:spcPct val="115000"/>
              </a:lnSpc>
              <a:spcBef>
                <a:spcPts val="1200"/>
              </a:spcBef>
              <a:spcAft>
                <a:spcPts val="1200"/>
              </a:spcAft>
              <a:buSzPts val="1300"/>
              <a:buNone/>
            </a:pPr>
            <a:r>
              <a:rPr lang="en" sz="1600"/>
              <a:t>Este par base-límite va a permitir que el address space pueda ser ubicado en cualquier lugar deseado de la memoria física, y se hará mientras el sistema operativo se asegura que el proceso solo puede acceder a su address space.</a:t>
            </a:r>
            <a:endParaRPr sz="16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25"/>
          <p:cNvSpPr txBox="1"/>
          <p:nvPr>
            <p:ph idx="1" type="body"/>
          </p:nvPr>
        </p:nvSpPr>
        <p:spPr>
          <a:xfrm>
            <a:off x="723300" y="4387651"/>
            <a:ext cx="7697400" cy="4605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300"/>
              <a:buNone/>
            </a:pPr>
            <a:r>
              <a:rPr lang="en" sz="2300"/>
              <a:t>Base and Bound (segmentación)</a:t>
            </a:r>
            <a:endParaRPr sz="2300"/>
          </a:p>
        </p:txBody>
      </p:sp>
      <p:pic>
        <p:nvPicPr>
          <p:cNvPr id="247" name="Google Shape;247;p25"/>
          <p:cNvPicPr preferRelativeResize="0"/>
          <p:nvPr/>
        </p:nvPicPr>
        <p:blipFill rotWithShape="1">
          <a:blip r:embed="rId3">
            <a:alphaModFix/>
          </a:blip>
          <a:srcRect b="0" l="0" r="0" t="0"/>
          <a:stretch/>
        </p:blipFill>
        <p:spPr>
          <a:xfrm>
            <a:off x="247751" y="378650"/>
            <a:ext cx="8651801" cy="392713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26"/>
          <p:cNvSpPr txBox="1"/>
          <p:nvPr>
            <p:ph type="title"/>
          </p:nvPr>
        </p:nvSpPr>
        <p:spPr>
          <a:xfrm>
            <a:off x="729450" y="5836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Segmentación B5000</a:t>
            </a:r>
            <a:endParaRPr/>
          </a:p>
        </p:txBody>
      </p:sp>
      <p:pic>
        <p:nvPicPr>
          <p:cNvPr id="253" name="Google Shape;253;p26"/>
          <p:cNvPicPr preferRelativeResize="0"/>
          <p:nvPr/>
        </p:nvPicPr>
        <p:blipFill rotWithShape="1">
          <a:blip r:embed="rId3">
            <a:alphaModFix/>
          </a:blip>
          <a:srcRect b="0" l="0" r="0" t="0"/>
          <a:stretch/>
        </p:blipFill>
        <p:spPr>
          <a:xfrm>
            <a:off x="1982150" y="2190350"/>
            <a:ext cx="5183300" cy="24286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27"/>
          <p:cNvSpPr txBox="1"/>
          <p:nvPr>
            <p:ph type="title"/>
          </p:nvPr>
        </p:nvSpPr>
        <p:spPr>
          <a:xfrm>
            <a:off x="727650" y="583675"/>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Address Translation con Tabla de Segmentos</a:t>
            </a:r>
            <a:endParaRPr/>
          </a:p>
        </p:txBody>
      </p:sp>
      <p:sp>
        <p:nvSpPr>
          <p:cNvPr id="259" name="Google Shape;259;p27"/>
          <p:cNvSpPr txBox="1"/>
          <p:nvPr>
            <p:ph idx="1" type="body"/>
          </p:nvPr>
        </p:nvSpPr>
        <p:spPr>
          <a:xfrm>
            <a:off x="729450" y="1459150"/>
            <a:ext cx="7688700" cy="3473400"/>
          </a:xfrm>
          <a:prstGeom prst="rect">
            <a:avLst/>
          </a:prstGeom>
          <a:noFill/>
          <a:ln>
            <a:noFill/>
          </a:ln>
        </p:spPr>
        <p:txBody>
          <a:bodyPr anchorCtr="0" anchor="t" bIns="91425" lIns="91425" spcFirstLastPara="1" rIns="91425" wrap="square" tIns="91425">
            <a:noAutofit/>
          </a:bodyPr>
          <a:lstStyle/>
          <a:p>
            <a:pPr indent="0" lvl="0" marL="0" rtl="0" algn="l">
              <a:lnSpc>
                <a:spcPct val="95000"/>
              </a:lnSpc>
              <a:spcBef>
                <a:spcPts val="0"/>
              </a:spcBef>
              <a:spcAft>
                <a:spcPts val="0"/>
              </a:spcAft>
              <a:buSzPts val="688"/>
              <a:buNone/>
            </a:pPr>
            <a:r>
              <a:rPr lang="en" sz="1612"/>
              <a:t>El problema de la técnica anterior es que se tiene un solo registro base y solo un segmento. La mejora a este método es mediante la aplicación de un pequeño cambio: en vez de tener un solo registro límite, se tiene un arreglo de pares de (registro base, segmento) por cada proceso.</a:t>
            </a:r>
            <a:endParaRPr sz="1612"/>
          </a:p>
          <a:p>
            <a:pPr indent="0" lvl="0" marL="0" rtl="0" algn="l">
              <a:lnSpc>
                <a:spcPct val="95000"/>
              </a:lnSpc>
              <a:spcBef>
                <a:spcPts val="1200"/>
              </a:spcBef>
              <a:spcAft>
                <a:spcPts val="0"/>
              </a:spcAft>
              <a:buSzPts val="688"/>
              <a:buNone/>
            </a:pPr>
            <a:r>
              <a:rPr lang="en" sz="1612"/>
              <a:t>Una dirección virtual tiene dos componentes:</a:t>
            </a:r>
            <a:endParaRPr sz="1612"/>
          </a:p>
          <a:p>
            <a:pPr indent="0" lvl="0" marL="0" rtl="0" algn="l">
              <a:lnSpc>
                <a:spcPct val="95000"/>
              </a:lnSpc>
              <a:spcBef>
                <a:spcPts val="1200"/>
              </a:spcBef>
              <a:spcAft>
                <a:spcPts val="0"/>
              </a:spcAft>
              <a:buSzPts val="688"/>
              <a:buNone/>
            </a:pPr>
            <a:r>
              <a:rPr lang="en" sz="1612"/>
              <a:t>un número de segmento:un offset de segmento</a:t>
            </a:r>
            <a:endParaRPr sz="1612"/>
          </a:p>
          <a:p>
            <a:pPr indent="0" lvl="0" marL="0" rtl="0" algn="l">
              <a:lnSpc>
                <a:spcPct val="95000"/>
              </a:lnSpc>
              <a:spcBef>
                <a:spcPts val="1200"/>
              </a:spcBef>
              <a:spcAft>
                <a:spcPts val="1200"/>
              </a:spcAft>
              <a:buSzPts val="688"/>
              <a:buNone/>
            </a:pPr>
            <a:r>
              <a:rPr lang="en" sz="1612"/>
              <a:t>El número de segmento es el índice de la tabla para ubicar el inicio del segmento en la memoria física. El registro bound es chequeado contra la suma del registro base+offset para prevenir que el proceso lea o escriba fuera de su región de memoria.</a:t>
            </a:r>
            <a:endParaRPr sz="1612"/>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28"/>
          <p:cNvSpPr txBox="1"/>
          <p:nvPr>
            <p:ph idx="1" type="body"/>
          </p:nvPr>
        </p:nvSpPr>
        <p:spPr>
          <a:xfrm>
            <a:off x="724950" y="4372551"/>
            <a:ext cx="7697400" cy="460500"/>
          </a:xfrm>
          <a:prstGeom prst="rect">
            <a:avLst/>
          </a:prstGeom>
          <a:noFill/>
          <a:ln>
            <a:noFill/>
          </a:ln>
        </p:spPr>
        <p:txBody>
          <a:bodyPr anchorCtr="0" anchor="ctr" bIns="91425" lIns="91425" spcFirstLastPara="1" rIns="91425" wrap="square" tIns="91425">
            <a:noAutofit/>
          </a:bodyPr>
          <a:lstStyle/>
          <a:p>
            <a:pPr indent="0" lvl="0" marL="0" rtl="0" algn="ctr">
              <a:lnSpc>
                <a:spcPct val="80000"/>
              </a:lnSpc>
              <a:spcBef>
                <a:spcPts val="0"/>
              </a:spcBef>
              <a:spcAft>
                <a:spcPts val="0"/>
              </a:spcAft>
              <a:buSzPts val="605"/>
              <a:buNone/>
            </a:pPr>
            <a:r>
              <a:rPr lang="en" sz="2115"/>
              <a:t>Address Translation con Tabla de Segmentos</a:t>
            </a:r>
            <a:endParaRPr sz="2115"/>
          </a:p>
        </p:txBody>
      </p:sp>
      <p:pic>
        <p:nvPicPr>
          <p:cNvPr id="265" name="Google Shape;265;p28"/>
          <p:cNvPicPr preferRelativeResize="0"/>
          <p:nvPr/>
        </p:nvPicPr>
        <p:blipFill rotWithShape="1">
          <a:blip r:embed="rId3">
            <a:alphaModFix/>
          </a:blip>
          <a:srcRect b="0" l="0" r="0" t="0"/>
          <a:stretch/>
        </p:blipFill>
        <p:spPr>
          <a:xfrm>
            <a:off x="816075" y="182575"/>
            <a:ext cx="7065894" cy="4067751"/>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29"/>
          <p:cNvSpPr txBox="1"/>
          <p:nvPr>
            <p:ph type="title"/>
          </p:nvPr>
        </p:nvSpPr>
        <p:spPr>
          <a:xfrm>
            <a:off x="727650" y="5836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Address Translation con Tabla de Segmentos</a:t>
            </a:r>
            <a:endParaRPr/>
          </a:p>
        </p:txBody>
      </p:sp>
      <p:sp>
        <p:nvSpPr>
          <p:cNvPr id="271" name="Google Shape;271;p29"/>
          <p:cNvSpPr txBox="1"/>
          <p:nvPr>
            <p:ph idx="1" type="body"/>
          </p:nvPr>
        </p:nvSpPr>
        <p:spPr>
          <a:xfrm>
            <a:off x="599750" y="1430375"/>
            <a:ext cx="7688700" cy="28536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300"/>
              <a:buNone/>
            </a:pPr>
            <a:r>
              <a:rPr lang="en" sz="1600"/>
              <a:t>En una dirección virtual utilizando esta técnica, los bit de más alto orden son utilizados como índice en la tabla de segmentos. El resto se toma como offset y es sumado al registro base y comparado contra el registro bound.</a:t>
            </a:r>
            <a:endParaRPr sz="1600"/>
          </a:p>
          <a:p>
            <a:pPr indent="0" lvl="0" marL="0" rtl="0" algn="just">
              <a:lnSpc>
                <a:spcPct val="115000"/>
              </a:lnSpc>
              <a:spcBef>
                <a:spcPts val="1200"/>
              </a:spcBef>
              <a:spcAft>
                <a:spcPts val="0"/>
              </a:spcAft>
              <a:buSzPts val="1300"/>
              <a:buNone/>
            </a:pPr>
            <a:r>
              <a:rPr lang="en" sz="1600"/>
              <a:t> El número de segmentos depende de la cantidad de bits que se utilizan como índice.</a:t>
            </a:r>
            <a:endParaRPr sz="1600"/>
          </a:p>
          <a:p>
            <a:pPr indent="0" lvl="0" marL="0" rtl="0" algn="just">
              <a:lnSpc>
                <a:spcPct val="115000"/>
              </a:lnSpc>
              <a:spcBef>
                <a:spcPts val="1200"/>
              </a:spcBef>
              <a:spcAft>
                <a:spcPts val="1200"/>
              </a:spcAft>
              <a:buSzPts val="1300"/>
              <a:buNone/>
            </a:pPr>
            <a:r>
              <a:rPr lang="en" sz="1600"/>
              <a:t>El error de </a:t>
            </a:r>
            <a:r>
              <a:rPr b="1" lang="en" sz="1600"/>
              <a:t>Segmentation Fault </a:t>
            </a:r>
            <a:r>
              <a:rPr lang="en" sz="1600"/>
              <a:t>era un error que se daba cuando, en las máquinas que implementan segmentación, se quería direccionar una posición fuera del espacio direccionable. Increíblemente este error aún se utiliza en sistemas operativos que no usan segmentación.</a:t>
            </a:r>
            <a:endParaRPr sz="16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3"/>
          <p:cNvSpPr txBox="1"/>
          <p:nvPr>
            <p:ph type="title"/>
          </p:nvPr>
        </p:nvSpPr>
        <p:spPr>
          <a:xfrm>
            <a:off x="727650" y="57890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 Que es la Memoria?</a:t>
            </a:r>
            <a:endParaRPr/>
          </a:p>
        </p:txBody>
      </p:sp>
      <p:sp>
        <p:nvSpPr>
          <p:cNvPr id="98" name="Google Shape;98;p3"/>
          <p:cNvSpPr txBox="1"/>
          <p:nvPr>
            <p:ph idx="1" type="body"/>
          </p:nvPr>
        </p:nvSpPr>
        <p:spPr>
          <a:xfrm>
            <a:off x="804850" y="2178775"/>
            <a:ext cx="7688700" cy="25686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300"/>
              <a:buNone/>
            </a:pPr>
            <a:r>
              <a:rPr lang="en" sz="1900"/>
              <a:t>El tema fundamental sobre la administración de memoria se encuentra en la forma adecuada de representarla. </a:t>
            </a:r>
            <a:endParaRPr sz="1900"/>
          </a:p>
          <a:p>
            <a:pPr indent="0" lvl="0" marL="0" rtl="0" algn="l">
              <a:lnSpc>
                <a:spcPct val="115000"/>
              </a:lnSpc>
              <a:spcBef>
                <a:spcPts val="1200"/>
              </a:spcBef>
              <a:spcAft>
                <a:spcPts val="1200"/>
              </a:spcAft>
              <a:buSzPts val="1300"/>
              <a:buNone/>
            </a:pPr>
            <a:r>
              <a:rPr lang="en" sz="1900"/>
              <a:t>La memoria física puede ser imaginada como un arreglo de direcciones de memoria una detrás de otra.</a:t>
            </a:r>
            <a:endParaRPr sz="1900"/>
          </a:p>
        </p:txBody>
      </p:sp>
      <p:pic>
        <p:nvPicPr>
          <p:cNvPr id="99" name="Google Shape;99;p3"/>
          <p:cNvPicPr preferRelativeResize="0"/>
          <p:nvPr/>
        </p:nvPicPr>
        <p:blipFill rotWithShape="1">
          <a:blip r:embed="rId3">
            <a:alphaModFix/>
          </a:blip>
          <a:srcRect b="0" l="0" r="0" t="0"/>
          <a:stretch/>
        </p:blipFill>
        <p:spPr>
          <a:xfrm>
            <a:off x="727650" y="1458112"/>
            <a:ext cx="8086850" cy="6418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30"/>
          <p:cNvSpPr txBox="1"/>
          <p:nvPr>
            <p:ph idx="1" type="body"/>
          </p:nvPr>
        </p:nvSpPr>
        <p:spPr>
          <a:xfrm>
            <a:off x="724950" y="4372551"/>
            <a:ext cx="7697400" cy="460500"/>
          </a:xfrm>
          <a:prstGeom prst="rect">
            <a:avLst/>
          </a:prstGeom>
          <a:noFill/>
          <a:ln>
            <a:noFill/>
          </a:ln>
        </p:spPr>
        <p:txBody>
          <a:bodyPr anchorCtr="0" anchor="ctr" bIns="91425" lIns="91425" spcFirstLastPara="1" rIns="91425" wrap="square" tIns="91425">
            <a:normAutofit/>
          </a:bodyPr>
          <a:lstStyle/>
          <a:p>
            <a:pPr indent="0" lvl="0" marL="0" rtl="0" algn="l">
              <a:lnSpc>
                <a:spcPct val="100000"/>
              </a:lnSpc>
              <a:spcBef>
                <a:spcPts val="0"/>
              </a:spcBef>
              <a:spcAft>
                <a:spcPts val="0"/>
              </a:spcAft>
              <a:buSzPts val="1300"/>
              <a:buNone/>
            </a:pPr>
            <a:r>
              <a:t/>
            </a:r>
            <a:endParaRPr/>
          </a:p>
        </p:txBody>
      </p:sp>
      <p:pic>
        <p:nvPicPr>
          <p:cNvPr id="277" name="Google Shape;277;p30"/>
          <p:cNvPicPr preferRelativeResize="0"/>
          <p:nvPr/>
        </p:nvPicPr>
        <p:blipFill rotWithShape="1">
          <a:blip r:embed="rId3">
            <a:alphaModFix/>
          </a:blip>
          <a:srcRect b="0" l="0" r="0" t="0"/>
          <a:stretch/>
        </p:blipFill>
        <p:spPr>
          <a:xfrm>
            <a:off x="1525025" y="65513"/>
            <a:ext cx="5941350" cy="50124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31"/>
          <p:cNvSpPr txBox="1"/>
          <p:nvPr>
            <p:ph type="title"/>
          </p:nvPr>
        </p:nvSpPr>
        <p:spPr>
          <a:xfrm>
            <a:off x="727650" y="540425"/>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Memoria Paginada</a:t>
            </a:r>
            <a:endParaRPr/>
          </a:p>
        </p:txBody>
      </p:sp>
      <p:sp>
        <p:nvSpPr>
          <p:cNvPr id="283" name="Google Shape;283;p31"/>
          <p:cNvSpPr txBox="1"/>
          <p:nvPr>
            <p:ph idx="1" type="body"/>
          </p:nvPr>
        </p:nvSpPr>
        <p:spPr>
          <a:xfrm>
            <a:off x="727650" y="1441200"/>
            <a:ext cx="3493200" cy="2958000"/>
          </a:xfrm>
          <a:prstGeom prst="rect">
            <a:avLst/>
          </a:prstGeom>
          <a:noFill/>
          <a:ln>
            <a:noFill/>
          </a:ln>
        </p:spPr>
        <p:txBody>
          <a:bodyPr anchorCtr="0" anchor="t" bIns="91425" lIns="91425" spcFirstLastPara="1" rIns="91425" wrap="square" tIns="91425">
            <a:normAutofit/>
          </a:bodyPr>
          <a:lstStyle/>
          <a:p>
            <a:pPr indent="0" lvl="0" marL="0" rtl="0" algn="just">
              <a:lnSpc>
                <a:spcPct val="115000"/>
              </a:lnSpc>
              <a:spcBef>
                <a:spcPts val="0"/>
              </a:spcBef>
              <a:spcAft>
                <a:spcPts val="0"/>
              </a:spcAft>
              <a:buSzPts val="1300"/>
              <a:buNone/>
            </a:pPr>
            <a:r>
              <a:rPr lang="en" sz="1700"/>
              <a:t>Con la paginación, la memoria es reservada en pedazos de tamaño fijo llamados page frames.</a:t>
            </a:r>
            <a:endParaRPr sz="1700"/>
          </a:p>
          <a:p>
            <a:pPr indent="0" lvl="0" marL="0" rtl="0" algn="l">
              <a:lnSpc>
                <a:spcPct val="115000"/>
              </a:lnSpc>
              <a:spcBef>
                <a:spcPts val="1200"/>
              </a:spcBef>
              <a:spcAft>
                <a:spcPts val="0"/>
              </a:spcAft>
              <a:buSzPts val="1300"/>
              <a:buNone/>
            </a:pPr>
            <a:r>
              <a:t/>
            </a:r>
            <a:endParaRPr sz="1700"/>
          </a:p>
          <a:p>
            <a:pPr indent="0" lvl="0" marL="0" rtl="0" algn="l">
              <a:lnSpc>
                <a:spcPct val="115000"/>
              </a:lnSpc>
              <a:spcBef>
                <a:spcPts val="1200"/>
              </a:spcBef>
              <a:spcAft>
                <a:spcPts val="1200"/>
              </a:spcAft>
              <a:buSzPts val="1300"/>
              <a:buNone/>
            </a:pPr>
            <a:r>
              <a:t/>
            </a:r>
            <a:endParaRPr sz="1700"/>
          </a:p>
        </p:txBody>
      </p:sp>
      <p:pic>
        <p:nvPicPr>
          <p:cNvPr id="284" name="Google Shape;284;p31"/>
          <p:cNvPicPr preferRelativeResize="0"/>
          <p:nvPr/>
        </p:nvPicPr>
        <p:blipFill rotWithShape="1">
          <a:blip r:embed="rId3">
            <a:alphaModFix/>
          </a:blip>
          <a:srcRect b="0" l="0" r="0" t="0"/>
          <a:stretch/>
        </p:blipFill>
        <p:spPr>
          <a:xfrm>
            <a:off x="4208100" y="695313"/>
            <a:ext cx="4438650" cy="44481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32"/>
          <p:cNvSpPr txBox="1"/>
          <p:nvPr>
            <p:ph type="title"/>
          </p:nvPr>
        </p:nvSpPr>
        <p:spPr>
          <a:xfrm>
            <a:off x="727650" y="5620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Memoria Paginada</a:t>
            </a:r>
            <a:endParaRPr/>
          </a:p>
        </p:txBody>
      </p:sp>
      <p:sp>
        <p:nvSpPr>
          <p:cNvPr id="290" name="Google Shape;290;p32"/>
          <p:cNvSpPr txBox="1"/>
          <p:nvPr>
            <p:ph idx="1" type="body"/>
          </p:nvPr>
        </p:nvSpPr>
        <p:spPr>
          <a:xfrm>
            <a:off x="727650" y="1329500"/>
            <a:ext cx="7688700" cy="29667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SzPts val="1600"/>
              <a:buChar char="●"/>
            </a:pPr>
            <a:r>
              <a:rPr lang="en" sz="1600"/>
              <a:t>Una alternativa a la memoria segmentada es la memoria paginada. </a:t>
            </a:r>
            <a:endParaRPr sz="1600"/>
          </a:p>
          <a:p>
            <a:pPr indent="-330200" lvl="0" marL="457200" rtl="0" algn="l">
              <a:lnSpc>
                <a:spcPct val="115000"/>
              </a:lnSpc>
              <a:spcBef>
                <a:spcPts val="0"/>
              </a:spcBef>
              <a:spcAft>
                <a:spcPts val="0"/>
              </a:spcAft>
              <a:buSzPts val="1600"/>
              <a:buChar char="●"/>
            </a:pPr>
            <a:r>
              <a:rPr lang="en" sz="1600"/>
              <a:t>El address translation es similar a como se trabaja con la segmentación. </a:t>
            </a:r>
            <a:endParaRPr sz="1600"/>
          </a:p>
          <a:p>
            <a:pPr indent="-330200" lvl="0" marL="457200" rtl="0" algn="l">
              <a:lnSpc>
                <a:spcPct val="115000"/>
              </a:lnSpc>
              <a:spcBef>
                <a:spcPts val="0"/>
              </a:spcBef>
              <a:spcAft>
                <a:spcPts val="0"/>
              </a:spcAft>
              <a:buSzPts val="1600"/>
              <a:buChar char="●"/>
            </a:pPr>
            <a:r>
              <a:rPr lang="en" sz="1600"/>
              <a:t>En vez de tener una página de segmentos cuyas entradas contienen punteros a segmentos, hay una tabla de páginas por cada proceso cuyas entradas contienen punteros a las page frames. </a:t>
            </a:r>
            <a:endParaRPr sz="1600"/>
          </a:p>
          <a:p>
            <a:pPr indent="-330200" lvl="0" marL="457200" rtl="0" algn="l">
              <a:lnSpc>
                <a:spcPct val="115000"/>
              </a:lnSpc>
              <a:spcBef>
                <a:spcPts val="0"/>
              </a:spcBef>
              <a:spcAft>
                <a:spcPts val="0"/>
              </a:spcAft>
              <a:buSzPts val="1600"/>
              <a:buChar char="●"/>
            </a:pPr>
            <a:r>
              <a:rPr lang="en" sz="1600"/>
              <a:t>Teniendo en cuenta que los page frames tienen un tamaño fijo, y son potencia de 2,las entradas en la page table sólo tienen que proveer los bit superiores de la dirección de la page frame. De esta forma van a ser más compactos. No es necesario tener un límite; la página entera se reserva como una unidad.</a:t>
            </a:r>
            <a:endParaRPr sz="1600"/>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33"/>
          <p:cNvSpPr txBox="1"/>
          <p:nvPr>
            <p:ph type="title"/>
          </p:nvPr>
        </p:nvSpPr>
        <p:spPr>
          <a:xfrm>
            <a:off x="727650" y="605275"/>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Memoria Paginada</a:t>
            </a:r>
            <a:endParaRPr/>
          </a:p>
        </p:txBody>
      </p:sp>
      <p:sp>
        <p:nvSpPr>
          <p:cNvPr id="296" name="Google Shape;296;p33"/>
          <p:cNvSpPr txBox="1"/>
          <p:nvPr>
            <p:ph idx="1" type="body"/>
          </p:nvPr>
        </p:nvSpPr>
        <p:spPr>
          <a:xfrm>
            <a:off x="207625" y="1415925"/>
            <a:ext cx="3934800" cy="2988000"/>
          </a:xfrm>
          <a:prstGeom prst="rect">
            <a:avLst/>
          </a:prstGeom>
          <a:noFill/>
          <a:ln>
            <a:noFill/>
          </a:ln>
        </p:spPr>
        <p:txBody>
          <a:bodyPr anchorCtr="0" anchor="t" bIns="91425" lIns="91425" spcFirstLastPara="1" rIns="91425" wrap="square" tIns="91425">
            <a:noAutofit/>
          </a:bodyPr>
          <a:lstStyle/>
          <a:p>
            <a:pPr indent="0" lvl="0" marL="0" rtl="0" algn="just">
              <a:lnSpc>
                <a:spcPct val="95000"/>
              </a:lnSpc>
              <a:spcBef>
                <a:spcPts val="0"/>
              </a:spcBef>
              <a:spcAft>
                <a:spcPts val="0"/>
              </a:spcAft>
              <a:buSzPts val="935"/>
              <a:buNone/>
            </a:pPr>
            <a:r>
              <a:rPr lang="en" sz="1305"/>
              <a:t>El número de la página virtual es el índice en la </a:t>
            </a:r>
            <a:r>
              <a:rPr b="1" lang="en" sz="1305"/>
              <a:t>page table</a:t>
            </a:r>
            <a:r>
              <a:rPr lang="en" sz="1305"/>
              <a:t> para obtener el </a:t>
            </a:r>
            <a:r>
              <a:rPr b="1" lang="en" sz="1305"/>
              <a:t>page frame</a:t>
            </a:r>
            <a:r>
              <a:rPr lang="en" sz="1305"/>
              <a:t> en la memoria física. </a:t>
            </a:r>
            <a:endParaRPr sz="1305"/>
          </a:p>
          <a:p>
            <a:pPr indent="0" lvl="0" marL="0" rtl="0" algn="just">
              <a:lnSpc>
                <a:spcPct val="95000"/>
              </a:lnSpc>
              <a:spcBef>
                <a:spcPts val="1200"/>
              </a:spcBef>
              <a:spcAft>
                <a:spcPts val="0"/>
              </a:spcAft>
              <a:buSzPts val="935"/>
              <a:buNone/>
            </a:pPr>
            <a:r>
              <a:rPr lang="en" sz="1305"/>
              <a:t>La dirección física está compuesta por la dirección física de</a:t>
            </a:r>
            <a:r>
              <a:rPr b="1" lang="en" sz="1305"/>
              <a:t>l Frame Page </a:t>
            </a:r>
            <a:r>
              <a:rPr lang="en" sz="1305"/>
              <a:t>que se obtiene de la page table concatenado con el offset de la página que se obtiene de la virtual address. El sistema operativo maneja los accesos a la memoria.</a:t>
            </a:r>
            <a:endParaRPr sz="1305"/>
          </a:p>
          <a:p>
            <a:pPr indent="0" lvl="0" marL="0" rtl="0" algn="just">
              <a:lnSpc>
                <a:spcPct val="95000"/>
              </a:lnSpc>
              <a:spcBef>
                <a:spcPts val="1200"/>
              </a:spcBef>
              <a:spcAft>
                <a:spcPts val="1200"/>
              </a:spcAft>
              <a:buSzPts val="935"/>
              <a:buNone/>
            </a:pPr>
            <a:r>
              <a:rPr lang="en" sz="1305"/>
              <a:t>Una de las cosas que pueden parecer raras sobre la paginación es que si bien el programa cree que su memoria es lineal, de hecho, su memoria está desparramada por toda la memoria física como si fuera un mosaico.</a:t>
            </a:r>
            <a:endParaRPr sz="1305"/>
          </a:p>
        </p:txBody>
      </p:sp>
      <p:pic>
        <p:nvPicPr>
          <p:cNvPr id="297" name="Google Shape;297;p33"/>
          <p:cNvPicPr preferRelativeResize="0"/>
          <p:nvPr/>
        </p:nvPicPr>
        <p:blipFill rotWithShape="1">
          <a:blip r:embed="rId3">
            <a:alphaModFix/>
          </a:blip>
          <a:srcRect b="0" l="0" r="0" t="0"/>
          <a:stretch/>
        </p:blipFill>
        <p:spPr>
          <a:xfrm>
            <a:off x="4093424" y="488275"/>
            <a:ext cx="5050576" cy="4357051"/>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34"/>
          <p:cNvSpPr txBox="1"/>
          <p:nvPr>
            <p:ph type="title"/>
          </p:nvPr>
        </p:nvSpPr>
        <p:spPr>
          <a:xfrm>
            <a:off x="727650" y="605275"/>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En X86</a:t>
            </a:r>
            <a:endParaRPr/>
          </a:p>
        </p:txBody>
      </p:sp>
      <p:sp>
        <p:nvSpPr>
          <p:cNvPr id="303" name="Google Shape;303;p34"/>
          <p:cNvSpPr txBox="1"/>
          <p:nvPr>
            <p:ph idx="1" type="body"/>
          </p:nvPr>
        </p:nvSpPr>
        <p:spPr>
          <a:xfrm>
            <a:off x="729450" y="1355125"/>
            <a:ext cx="4741200" cy="3627600"/>
          </a:xfrm>
          <a:prstGeom prst="rect">
            <a:avLst/>
          </a:prstGeom>
          <a:noFill/>
          <a:ln>
            <a:noFill/>
          </a:ln>
        </p:spPr>
        <p:txBody>
          <a:bodyPr anchorCtr="0" anchor="t" bIns="91425" lIns="91425" spcFirstLastPara="1" rIns="91425" wrap="square" tIns="91425">
            <a:normAutofit lnSpcReduction="20000"/>
          </a:bodyPr>
          <a:lstStyle/>
          <a:p>
            <a:pPr indent="0" lvl="0" marL="0" rtl="0" algn="l">
              <a:lnSpc>
                <a:spcPct val="115000"/>
              </a:lnSpc>
              <a:spcBef>
                <a:spcPts val="0"/>
              </a:spcBef>
              <a:spcAft>
                <a:spcPts val="0"/>
              </a:spcAft>
              <a:buSzPts val="1300"/>
              <a:buNone/>
            </a:pPr>
            <a:r>
              <a:rPr lang="en" sz="1500"/>
              <a:t>La arquitectura del procesador 8086 tiene un bus de datos de 20 bits , los registros tiene una longitud de 16 bits.  Utiliza base and bound </a:t>
            </a:r>
            <a:endParaRPr sz="1500"/>
          </a:p>
          <a:p>
            <a:pPr indent="0" lvl="0" marL="0" rtl="0" algn="l">
              <a:lnSpc>
                <a:spcPct val="115000"/>
              </a:lnSpc>
              <a:spcBef>
                <a:spcPts val="1200"/>
              </a:spcBef>
              <a:spcAft>
                <a:spcPts val="0"/>
              </a:spcAft>
              <a:buSzPts val="1300"/>
              <a:buNone/>
            </a:pPr>
            <a:r>
              <a:rPr lang="en" sz="1500"/>
              <a:t>Registros Generales:</a:t>
            </a:r>
            <a:endParaRPr sz="1500"/>
          </a:p>
          <a:p>
            <a:pPr indent="457200" lvl="0" marL="0" rtl="0" algn="l">
              <a:lnSpc>
                <a:spcPct val="115000"/>
              </a:lnSpc>
              <a:spcBef>
                <a:spcPts val="0"/>
              </a:spcBef>
              <a:spcAft>
                <a:spcPts val="0"/>
              </a:spcAft>
              <a:buSzPts val="1300"/>
              <a:buNone/>
            </a:pPr>
            <a:r>
              <a:rPr lang="en" sz="1500"/>
              <a:t>AX, BX, CX, DX </a:t>
            </a:r>
            <a:endParaRPr sz="1500"/>
          </a:p>
          <a:p>
            <a:pPr indent="0" lvl="0" marL="0" rtl="0" algn="l">
              <a:lnSpc>
                <a:spcPct val="115000"/>
              </a:lnSpc>
              <a:spcBef>
                <a:spcPts val="0"/>
              </a:spcBef>
              <a:spcAft>
                <a:spcPts val="0"/>
              </a:spcAft>
              <a:buSzPts val="1300"/>
              <a:buNone/>
            </a:pPr>
            <a:r>
              <a:rPr lang="en" sz="1500"/>
              <a:t>Registros de Segmento</a:t>
            </a:r>
            <a:endParaRPr sz="1500"/>
          </a:p>
          <a:p>
            <a:pPr indent="457200" lvl="0" marL="0" rtl="0" algn="l">
              <a:lnSpc>
                <a:spcPct val="115000"/>
              </a:lnSpc>
              <a:spcBef>
                <a:spcPts val="0"/>
              </a:spcBef>
              <a:spcAft>
                <a:spcPts val="0"/>
              </a:spcAft>
              <a:buSzPts val="1300"/>
              <a:buNone/>
            </a:pPr>
            <a:r>
              <a:rPr lang="en" sz="1500"/>
              <a:t>CS: Code Segment</a:t>
            </a:r>
            <a:endParaRPr sz="1500"/>
          </a:p>
          <a:p>
            <a:pPr indent="457200" lvl="0" marL="0" rtl="0" algn="l">
              <a:lnSpc>
                <a:spcPct val="115000"/>
              </a:lnSpc>
              <a:spcBef>
                <a:spcPts val="0"/>
              </a:spcBef>
              <a:spcAft>
                <a:spcPts val="0"/>
              </a:spcAft>
              <a:buSzPts val="1300"/>
              <a:buNone/>
            </a:pPr>
            <a:r>
              <a:rPr lang="en" sz="1500"/>
              <a:t>DS: Data Segment</a:t>
            </a:r>
            <a:endParaRPr sz="1500"/>
          </a:p>
          <a:p>
            <a:pPr indent="457200" lvl="0" marL="0" rtl="0" algn="l">
              <a:lnSpc>
                <a:spcPct val="115000"/>
              </a:lnSpc>
              <a:spcBef>
                <a:spcPts val="0"/>
              </a:spcBef>
              <a:spcAft>
                <a:spcPts val="0"/>
              </a:spcAft>
              <a:buSzPts val="1300"/>
              <a:buNone/>
            </a:pPr>
            <a:r>
              <a:rPr lang="en" sz="1500"/>
              <a:t>SS: Stack Segment</a:t>
            </a:r>
            <a:endParaRPr sz="1500"/>
          </a:p>
          <a:p>
            <a:pPr indent="457200" lvl="0" marL="0" rtl="0" algn="l">
              <a:lnSpc>
                <a:spcPct val="115000"/>
              </a:lnSpc>
              <a:spcBef>
                <a:spcPts val="0"/>
              </a:spcBef>
              <a:spcAft>
                <a:spcPts val="0"/>
              </a:spcAft>
              <a:buSzPts val="1300"/>
              <a:buNone/>
            </a:pPr>
            <a:r>
              <a:rPr lang="en" sz="1500"/>
              <a:t>ES : Extra Data Segment</a:t>
            </a:r>
            <a:endParaRPr sz="1500"/>
          </a:p>
          <a:p>
            <a:pPr indent="0" lvl="0" marL="0" rtl="0" algn="l">
              <a:lnSpc>
                <a:spcPct val="115000"/>
              </a:lnSpc>
              <a:spcBef>
                <a:spcPts val="0"/>
              </a:spcBef>
              <a:spcAft>
                <a:spcPts val="0"/>
              </a:spcAft>
              <a:buSzPts val="1300"/>
              <a:buNone/>
            </a:pPr>
            <a:r>
              <a:t/>
            </a:r>
            <a:endParaRPr sz="1500"/>
          </a:p>
          <a:p>
            <a:pPr indent="0" lvl="0" marL="0" rtl="0" algn="l">
              <a:lnSpc>
                <a:spcPct val="115000"/>
              </a:lnSpc>
              <a:spcBef>
                <a:spcPts val="0"/>
              </a:spcBef>
              <a:spcAft>
                <a:spcPts val="0"/>
              </a:spcAft>
              <a:buSzPts val="1300"/>
              <a:buNone/>
            </a:pPr>
            <a:r>
              <a:rPr lang="en" sz="1500"/>
              <a:t>SI, DI, BP, SP, IP:  Registros de Punteros y Registro de Índices. (Base Pointer, Stack Pointer y Instruction Pointer)</a:t>
            </a:r>
            <a:endParaRPr sz="1500"/>
          </a:p>
        </p:txBody>
      </p:sp>
      <p:pic>
        <p:nvPicPr>
          <p:cNvPr id="304" name="Google Shape;304;p34"/>
          <p:cNvPicPr preferRelativeResize="0"/>
          <p:nvPr/>
        </p:nvPicPr>
        <p:blipFill rotWithShape="1">
          <a:blip r:embed="rId3">
            <a:alphaModFix/>
          </a:blip>
          <a:srcRect b="0" l="0" r="0" t="0"/>
          <a:stretch/>
        </p:blipFill>
        <p:spPr>
          <a:xfrm>
            <a:off x="5368000" y="1644175"/>
            <a:ext cx="3775999" cy="283202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35"/>
          <p:cNvSpPr txBox="1"/>
          <p:nvPr>
            <p:ph type="title"/>
          </p:nvPr>
        </p:nvSpPr>
        <p:spPr>
          <a:xfrm>
            <a:off x="727650" y="605275"/>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En X86</a:t>
            </a:r>
            <a:endParaRPr/>
          </a:p>
        </p:txBody>
      </p:sp>
      <p:sp>
        <p:nvSpPr>
          <p:cNvPr id="310" name="Google Shape;310;p35"/>
          <p:cNvSpPr txBox="1"/>
          <p:nvPr>
            <p:ph idx="1" type="body"/>
          </p:nvPr>
        </p:nvSpPr>
        <p:spPr>
          <a:xfrm>
            <a:off x="729450" y="1355125"/>
            <a:ext cx="5124300" cy="3627600"/>
          </a:xfrm>
          <a:prstGeom prst="rect">
            <a:avLst/>
          </a:prstGeom>
          <a:noFill/>
          <a:ln>
            <a:noFill/>
          </a:ln>
        </p:spPr>
        <p:txBody>
          <a:bodyPr anchorCtr="0" anchor="t" bIns="91425" lIns="91425" spcFirstLastPara="1" rIns="91425" wrap="square" tIns="91425">
            <a:noAutofit/>
          </a:bodyPr>
          <a:lstStyle/>
          <a:p>
            <a:pPr indent="0" lvl="0" marL="0" rtl="0" algn="just">
              <a:lnSpc>
                <a:spcPct val="105000"/>
              </a:lnSpc>
              <a:spcBef>
                <a:spcPts val="0"/>
              </a:spcBef>
              <a:spcAft>
                <a:spcPts val="0"/>
              </a:spcAft>
              <a:buSzPts val="935"/>
              <a:buNone/>
            </a:pPr>
            <a:r>
              <a:rPr lang="en" sz="1475"/>
              <a:t>Dado que era una arquitectura de 16 bits la cantidad máxima direccionable era 2</a:t>
            </a:r>
            <a:r>
              <a:rPr baseline="30000" lang="en" sz="1475"/>
              <a:t>16</a:t>
            </a:r>
            <a:r>
              <a:rPr lang="en" sz="1475"/>
              <a:t>   que es 65536 bytes. Como se quedaban cortos porque eso era solo 64k de memoria, decidieron agregar 4 bits más a las direcciones de memoria llevando el bus de datos a 20 bits  </a:t>
            </a:r>
            <a:endParaRPr sz="1475"/>
          </a:p>
          <a:p>
            <a:pPr indent="0" lvl="0" marL="0" rtl="0" algn="l">
              <a:lnSpc>
                <a:spcPct val="105000"/>
              </a:lnSpc>
              <a:spcBef>
                <a:spcPts val="1200"/>
              </a:spcBef>
              <a:spcAft>
                <a:spcPts val="0"/>
              </a:spcAft>
              <a:buSzPts val="935"/>
              <a:buNone/>
            </a:pPr>
            <a:r>
              <a:rPr lang="en" sz="1475"/>
              <a:t>Una dirección virtual se considera como el valor del registro de segmento shifted 4 bit a izquierda, y luego se le suma el offset   </a:t>
            </a:r>
            <a:endParaRPr sz="1475"/>
          </a:p>
          <a:p>
            <a:pPr indent="0" lvl="0" marL="0" rtl="0" algn="l">
              <a:lnSpc>
                <a:spcPct val="105000"/>
              </a:lnSpc>
              <a:spcBef>
                <a:spcPts val="1200"/>
              </a:spcBef>
              <a:spcAft>
                <a:spcPts val="0"/>
              </a:spcAft>
              <a:buSzPts val="935"/>
              <a:buNone/>
            </a:pPr>
            <a:r>
              <a:rPr lang="en" sz="1475"/>
              <a:t>         1000:F00F  virtual equivale a la dirección física:</a:t>
            </a:r>
            <a:endParaRPr sz="1475"/>
          </a:p>
          <a:p>
            <a:pPr indent="0" lvl="0" marL="0" rtl="0" algn="l">
              <a:lnSpc>
                <a:spcPct val="105000"/>
              </a:lnSpc>
              <a:spcBef>
                <a:spcPts val="1200"/>
              </a:spcBef>
              <a:spcAft>
                <a:spcPts val="0"/>
              </a:spcAft>
              <a:buSzPts val="935"/>
              <a:buNone/>
            </a:pPr>
            <a:r>
              <a:rPr lang="en" sz="1475"/>
              <a:t>          10000</a:t>
            </a:r>
            <a:endParaRPr sz="1475"/>
          </a:p>
          <a:p>
            <a:pPr indent="0" lvl="0" marL="0" rtl="0" algn="l">
              <a:lnSpc>
                <a:spcPct val="105000"/>
              </a:lnSpc>
              <a:spcBef>
                <a:spcPts val="0"/>
              </a:spcBef>
              <a:spcAft>
                <a:spcPts val="0"/>
              </a:spcAft>
              <a:buSzPts val="935"/>
              <a:buNone/>
            </a:pPr>
            <a:r>
              <a:rPr lang="en" sz="1475"/>
              <a:t>       +   F00F</a:t>
            </a:r>
            <a:endParaRPr sz="1475"/>
          </a:p>
          <a:p>
            <a:pPr indent="0" lvl="0" marL="0" rtl="0" algn="l">
              <a:lnSpc>
                <a:spcPct val="105000"/>
              </a:lnSpc>
              <a:spcBef>
                <a:spcPts val="0"/>
              </a:spcBef>
              <a:spcAft>
                <a:spcPts val="0"/>
              </a:spcAft>
              <a:buSzPts val="935"/>
              <a:buNone/>
            </a:pPr>
            <a:r>
              <a:rPr lang="en" sz="1475"/>
              <a:t>           </a:t>
            </a:r>
            <a:r>
              <a:rPr b="1" lang="en" sz="1475"/>
              <a:t>1F00F</a:t>
            </a:r>
            <a:r>
              <a:rPr lang="en" sz="1475"/>
              <a:t>       direccion de 20 bits</a:t>
            </a:r>
            <a:endParaRPr sz="1475"/>
          </a:p>
          <a:p>
            <a:pPr indent="0" lvl="0" marL="457200" rtl="0" algn="l">
              <a:lnSpc>
                <a:spcPct val="105000"/>
              </a:lnSpc>
              <a:spcBef>
                <a:spcPts val="0"/>
              </a:spcBef>
              <a:spcAft>
                <a:spcPts val="0"/>
              </a:spcAft>
              <a:buSzPts val="935"/>
              <a:buNone/>
            </a:pPr>
            <a:r>
              <a:t/>
            </a:r>
            <a:endParaRPr sz="1475"/>
          </a:p>
          <a:p>
            <a:pPr indent="0" lvl="0" marL="457200" rtl="0" algn="l">
              <a:lnSpc>
                <a:spcPct val="105000"/>
              </a:lnSpc>
              <a:spcBef>
                <a:spcPts val="1200"/>
              </a:spcBef>
              <a:spcAft>
                <a:spcPts val="0"/>
              </a:spcAft>
              <a:buSzPts val="935"/>
              <a:buNone/>
            </a:pPr>
            <a:r>
              <a:t/>
            </a:r>
            <a:endParaRPr sz="1475"/>
          </a:p>
          <a:p>
            <a:pPr indent="0" lvl="0" marL="0" rtl="0" algn="l">
              <a:lnSpc>
                <a:spcPct val="105000"/>
              </a:lnSpc>
              <a:spcBef>
                <a:spcPts val="1200"/>
              </a:spcBef>
              <a:spcAft>
                <a:spcPts val="1200"/>
              </a:spcAft>
              <a:buSzPts val="935"/>
              <a:buNone/>
            </a:pPr>
            <a:r>
              <a:t/>
            </a:r>
            <a:endParaRPr sz="1475"/>
          </a:p>
        </p:txBody>
      </p:sp>
      <p:pic>
        <p:nvPicPr>
          <p:cNvPr id="311" name="Google Shape;311;p35"/>
          <p:cNvPicPr preferRelativeResize="0"/>
          <p:nvPr/>
        </p:nvPicPr>
        <p:blipFill rotWithShape="1">
          <a:blip r:embed="rId3">
            <a:alphaModFix/>
          </a:blip>
          <a:srcRect b="0" l="0" r="0" t="0"/>
          <a:stretch/>
        </p:blipFill>
        <p:spPr>
          <a:xfrm>
            <a:off x="5959625" y="1506800"/>
            <a:ext cx="2990850" cy="332422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36"/>
          <p:cNvSpPr txBox="1"/>
          <p:nvPr>
            <p:ph type="title"/>
          </p:nvPr>
        </p:nvSpPr>
        <p:spPr>
          <a:xfrm>
            <a:off x="621375" y="5836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En X86</a:t>
            </a:r>
            <a:endParaRPr/>
          </a:p>
        </p:txBody>
      </p:sp>
      <p:sp>
        <p:nvSpPr>
          <p:cNvPr id="317" name="Google Shape;317;p36"/>
          <p:cNvSpPr txBox="1"/>
          <p:nvPr>
            <p:ph idx="1" type="body"/>
          </p:nvPr>
        </p:nvSpPr>
        <p:spPr>
          <a:xfrm>
            <a:off x="729450" y="1355125"/>
            <a:ext cx="7528500" cy="3584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300"/>
              <a:buNone/>
            </a:pPr>
            <a:r>
              <a:t/>
            </a:r>
            <a:endParaRPr sz="1400"/>
          </a:p>
          <a:p>
            <a:pPr indent="0" lvl="0" marL="0" rtl="0" algn="l">
              <a:lnSpc>
                <a:spcPct val="115000"/>
              </a:lnSpc>
              <a:spcBef>
                <a:spcPts val="1200"/>
              </a:spcBef>
              <a:spcAft>
                <a:spcPts val="0"/>
              </a:spcAft>
              <a:buSzPts val="1300"/>
              <a:buNone/>
            </a:pPr>
            <a:r>
              <a:t/>
            </a:r>
            <a:endParaRPr sz="1400"/>
          </a:p>
          <a:p>
            <a:pPr indent="0" lvl="0" marL="0" rtl="0" algn="l">
              <a:lnSpc>
                <a:spcPct val="115000"/>
              </a:lnSpc>
              <a:spcBef>
                <a:spcPts val="1200"/>
              </a:spcBef>
              <a:spcAft>
                <a:spcPts val="0"/>
              </a:spcAft>
              <a:buSzPts val="1300"/>
              <a:buNone/>
            </a:pPr>
            <a:r>
              <a:t/>
            </a:r>
            <a:endParaRPr sz="1400"/>
          </a:p>
          <a:p>
            <a:pPr indent="0" lvl="0" marL="0" rtl="0" algn="l">
              <a:lnSpc>
                <a:spcPct val="115000"/>
              </a:lnSpc>
              <a:spcBef>
                <a:spcPts val="1200"/>
              </a:spcBef>
              <a:spcAft>
                <a:spcPts val="0"/>
              </a:spcAft>
              <a:buSzPts val="1300"/>
              <a:buNone/>
            </a:pPr>
            <a:r>
              <a:t/>
            </a:r>
            <a:endParaRPr sz="1400"/>
          </a:p>
          <a:p>
            <a:pPr indent="0" lvl="0" marL="0" rtl="0" algn="l">
              <a:lnSpc>
                <a:spcPct val="115000"/>
              </a:lnSpc>
              <a:spcBef>
                <a:spcPts val="1200"/>
              </a:spcBef>
              <a:spcAft>
                <a:spcPts val="0"/>
              </a:spcAft>
              <a:buSzPts val="1300"/>
              <a:buNone/>
            </a:pPr>
            <a:r>
              <a:t/>
            </a:r>
            <a:endParaRPr sz="1400"/>
          </a:p>
          <a:p>
            <a:pPr indent="0" lvl="0" marL="0" rtl="0" algn="l">
              <a:lnSpc>
                <a:spcPct val="115000"/>
              </a:lnSpc>
              <a:spcBef>
                <a:spcPts val="1200"/>
              </a:spcBef>
              <a:spcAft>
                <a:spcPts val="0"/>
              </a:spcAft>
              <a:buSzPts val="1300"/>
              <a:buNone/>
            </a:pPr>
            <a:r>
              <a:rPr lang="en" sz="1400"/>
              <a:t>Combinaciones especiales:</a:t>
            </a:r>
            <a:endParaRPr sz="1400"/>
          </a:p>
          <a:p>
            <a:pPr indent="-317500" lvl="0" marL="457200" rtl="0" algn="l">
              <a:lnSpc>
                <a:spcPct val="115000"/>
              </a:lnSpc>
              <a:spcBef>
                <a:spcPts val="1200"/>
              </a:spcBef>
              <a:spcAft>
                <a:spcPts val="0"/>
              </a:spcAft>
              <a:buSzPts val="1400"/>
              <a:buChar char="●"/>
            </a:pPr>
            <a:r>
              <a:rPr b="1" i="1" lang="en" sz="1400"/>
              <a:t>CS:IP</a:t>
            </a:r>
            <a:r>
              <a:rPr lang="en" sz="1400"/>
              <a:t> localiza la próxima instrucción a ser ejecutada en modo real.</a:t>
            </a:r>
            <a:endParaRPr sz="1400"/>
          </a:p>
          <a:p>
            <a:pPr indent="-317500" lvl="0" marL="457200" rtl="0" algn="l">
              <a:lnSpc>
                <a:spcPct val="115000"/>
              </a:lnSpc>
              <a:spcBef>
                <a:spcPts val="0"/>
              </a:spcBef>
              <a:spcAft>
                <a:spcPts val="0"/>
              </a:spcAft>
              <a:buSzPts val="1400"/>
              <a:buChar char="●"/>
            </a:pPr>
            <a:r>
              <a:rPr b="1" i="1" lang="en" sz="1400"/>
              <a:t>SS:SP</a:t>
            </a:r>
            <a:r>
              <a:rPr lang="en" sz="1400"/>
              <a:t> localiza la dirección del puntero al stack, a veces también puede ser SS:BP.</a:t>
            </a:r>
            <a:endParaRPr sz="1400"/>
          </a:p>
          <a:p>
            <a:pPr indent="-317500" lvl="0" marL="457200" rtl="0" algn="l">
              <a:lnSpc>
                <a:spcPct val="115000"/>
              </a:lnSpc>
              <a:spcBef>
                <a:spcPts val="0"/>
              </a:spcBef>
              <a:spcAft>
                <a:spcPts val="0"/>
              </a:spcAft>
              <a:buSzPts val="1400"/>
              <a:buChar char="●"/>
            </a:pPr>
            <a:r>
              <a:rPr b="1" lang="en" sz="1400"/>
              <a:t>DS: BX,DI,SI </a:t>
            </a:r>
            <a:r>
              <a:rPr lang="en" sz="1400"/>
              <a:t>localizan el puntero a una dirección de memoria dentro del data address.</a:t>
            </a:r>
            <a:endParaRPr sz="1400"/>
          </a:p>
          <a:p>
            <a:pPr indent="-317500" lvl="0" marL="457200" rtl="0" algn="l">
              <a:lnSpc>
                <a:spcPct val="115000"/>
              </a:lnSpc>
              <a:spcBef>
                <a:spcPts val="0"/>
              </a:spcBef>
              <a:spcAft>
                <a:spcPts val="0"/>
              </a:spcAft>
              <a:buSzPts val="1400"/>
              <a:buChar char="●"/>
            </a:pPr>
            <a:r>
              <a:rPr b="1" lang="en" sz="1400"/>
              <a:t>ES:D</a:t>
            </a:r>
            <a:r>
              <a:rPr lang="en" sz="1400"/>
              <a:t>I puntero al extra data address donde van los strings.</a:t>
            </a:r>
            <a:endParaRPr sz="1400"/>
          </a:p>
        </p:txBody>
      </p:sp>
      <p:pic>
        <p:nvPicPr>
          <p:cNvPr id="318" name="Google Shape;318;p36"/>
          <p:cNvPicPr preferRelativeResize="0"/>
          <p:nvPr/>
        </p:nvPicPr>
        <p:blipFill rotWithShape="1">
          <a:blip r:embed="rId3">
            <a:alphaModFix/>
          </a:blip>
          <a:srcRect b="0" l="0" r="0" t="0"/>
          <a:stretch/>
        </p:blipFill>
        <p:spPr>
          <a:xfrm>
            <a:off x="1893625" y="1355125"/>
            <a:ext cx="4686300" cy="184785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37"/>
          <p:cNvSpPr txBox="1"/>
          <p:nvPr>
            <p:ph type="title"/>
          </p:nvPr>
        </p:nvSpPr>
        <p:spPr>
          <a:xfrm>
            <a:off x="727650" y="5836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Modo Protegido X86</a:t>
            </a:r>
            <a:endParaRPr/>
          </a:p>
        </p:txBody>
      </p:sp>
      <p:sp>
        <p:nvSpPr>
          <p:cNvPr id="324" name="Google Shape;324;p37"/>
          <p:cNvSpPr txBox="1"/>
          <p:nvPr>
            <p:ph idx="1" type="body"/>
          </p:nvPr>
        </p:nvSpPr>
        <p:spPr>
          <a:xfrm>
            <a:off x="599750" y="1430375"/>
            <a:ext cx="7688700" cy="28536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300"/>
              <a:buNone/>
            </a:pPr>
            <a:r>
              <a:rPr lang="en" sz="1600"/>
              <a:t>En x86 además del modo nativo, real mode, donde las direcciones accedidas son direcciones físicas, existe  otro modo llamado</a:t>
            </a:r>
            <a:r>
              <a:rPr b="1" lang="en" sz="1600"/>
              <a:t> Modo Protegido </a:t>
            </a:r>
            <a:r>
              <a:rPr lang="en" sz="1600"/>
              <a:t>en el cual se proveen los mecanismos necesarios para la protección de memoria.  </a:t>
            </a:r>
            <a:endParaRPr sz="1600"/>
          </a:p>
          <a:p>
            <a:pPr indent="0" lvl="0" marL="0" rtl="0" algn="just">
              <a:lnSpc>
                <a:spcPct val="115000"/>
              </a:lnSpc>
              <a:spcBef>
                <a:spcPts val="1200"/>
              </a:spcBef>
              <a:spcAft>
                <a:spcPts val="0"/>
              </a:spcAft>
              <a:buSzPts val="1300"/>
              <a:buNone/>
            </a:pPr>
            <a:r>
              <a:rPr lang="en" sz="1600"/>
              <a:t>Se implementó a partir del 80286</a:t>
            </a:r>
            <a:endParaRPr sz="1600"/>
          </a:p>
          <a:p>
            <a:pPr indent="0" lvl="0" marL="0" rtl="0" algn="just">
              <a:lnSpc>
                <a:spcPct val="115000"/>
              </a:lnSpc>
              <a:spcBef>
                <a:spcPts val="1200"/>
              </a:spcBef>
              <a:spcAft>
                <a:spcPts val="0"/>
              </a:spcAft>
              <a:buSzPts val="1300"/>
              <a:buNone/>
            </a:pPr>
            <a:r>
              <a:rPr lang="en" sz="1600"/>
              <a:t>El modo protegido permite direccionar a datos y programas más allá de 1 Mb de memoria física, así como también dentro del primer mega de memoria física.</a:t>
            </a:r>
            <a:endParaRPr sz="1600"/>
          </a:p>
          <a:p>
            <a:pPr indent="0" lvl="0" marL="0" rtl="0" algn="just">
              <a:lnSpc>
                <a:spcPct val="115000"/>
              </a:lnSpc>
              <a:spcBef>
                <a:spcPts val="1200"/>
              </a:spcBef>
              <a:spcAft>
                <a:spcPts val="0"/>
              </a:spcAft>
              <a:buSzPts val="1300"/>
              <a:buNone/>
            </a:pPr>
            <a:r>
              <a:rPr lang="en" sz="1600"/>
              <a:t>Es el sistema de virtualización que se utiliza es el de tabla de segmentos</a:t>
            </a:r>
            <a:endParaRPr sz="1600"/>
          </a:p>
          <a:p>
            <a:pPr indent="0" lvl="0" marL="0" rtl="0" algn="just">
              <a:lnSpc>
                <a:spcPct val="115000"/>
              </a:lnSpc>
              <a:spcBef>
                <a:spcPts val="1200"/>
              </a:spcBef>
              <a:spcAft>
                <a:spcPts val="1200"/>
              </a:spcAft>
              <a:buSzPts val="1300"/>
              <a:buNone/>
            </a:pPr>
            <a:r>
              <a:t/>
            </a:r>
            <a:endParaRPr sz="1600"/>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38"/>
          <p:cNvSpPr txBox="1"/>
          <p:nvPr>
            <p:ph type="title"/>
          </p:nvPr>
        </p:nvSpPr>
        <p:spPr>
          <a:xfrm>
            <a:off x="727650" y="5836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Modo Protegido X86</a:t>
            </a:r>
            <a:endParaRPr/>
          </a:p>
        </p:txBody>
      </p:sp>
      <p:sp>
        <p:nvSpPr>
          <p:cNvPr id="330" name="Google Shape;330;p38"/>
          <p:cNvSpPr txBox="1"/>
          <p:nvPr>
            <p:ph idx="1" type="body"/>
          </p:nvPr>
        </p:nvSpPr>
        <p:spPr>
          <a:xfrm>
            <a:off x="599750" y="1430375"/>
            <a:ext cx="7688700" cy="36669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300"/>
              <a:buNone/>
            </a:pPr>
            <a:r>
              <a:rPr b="1" lang="en" sz="1600"/>
              <a:t>Global Descriptor Table (GDT)</a:t>
            </a:r>
            <a:r>
              <a:rPr lang="en" sz="1600"/>
              <a:t>: tabla guardada en memoria, apuntada por el registro llamado GDTR. Una por todo el sistema y siempre accesible.   Kernel y memoria ccompartida.</a:t>
            </a:r>
            <a:endParaRPr sz="1600"/>
          </a:p>
          <a:p>
            <a:pPr indent="0" lvl="0" marL="0" rtl="0" algn="just">
              <a:lnSpc>
                <a:spcPct val="115000"/>
              </a:lnSpc>
              <a:spcBef>
                <a:spcPts val="1200"/>
              </a:spcBef>
              <a:spcAft>
                <a:spcPts val="0"/>
              </a:spcAft>
              <a:buSzPts val="1300"/>
              <a:buNone/>
            </a:pPr>
            <a:r>
              <a:rPr b="1" lang="en" sz="1600"/>
              <a:t>Local Descriptor Table (LDT)</a:t>
            </a:r>
            <a:r>
              <a:rPr lang="en" sz="1600"/>
              <a:t>:  normalmente una por tarea, programa o proceso. Puede haber varias en el sistema pero solo una está activa en un momento dado.</a:t>
            </a:r>
            <a:endParaRPr sz="1600"/>
          </a:p>
          <a:p>
            <a:pPr indent="0" lvl="0" marL="0" rtl="0" algn="just">
              <a:lnSpc>
                <a:spcPct val="115000"/>
              </a:lnSpc>
              <a:spcBef>
                <a:spcPts val="1200"/>
              </a:spcBef>
              <a:spcAft>
                <a:spcPts val="0"/>
              </a:spcAft>
              <a:buSzPts val="1300"/>
              <a:buNone/>
            </a:pPr>
            <a:r>
              <a:rPr b="1" lang="en" sz="1600"/>
              <a:t>Segment Selector: </a:t>
            </a:r>
            <a:r>
              <a:rPr lang="en" sz="1600"/>
              <a:t>índice en la GDT que apunta a un Segment Descriptor, cada tabla tiene 8192 entradas</a:t>
            </a:r>
            <a:endParaRPr sz="1600"/>
          </a:p>
          <a:p>
            <a:pPr indent="0" lvl="0" marL="0" rtl="0" algn="just">
              <a:lnSpc>
                <a:spcPct val="115000"/>
              </a:lnSpc>
              <a:spcBef>
                <a:spcPts val="1200"/>
              </a:spcBef>
              <a:spcAft>
                <a:spcPts val="0"/>
              </a:spcAft>
              <a:buSzPts val="1300"/>
              <a:buNone/>
            </a:pPr>
            <a:r>
              <a:rPr b="1" lang="en" sz="1600"/>
              <a:t>Segment Descriptor</a:t>
            </a:r>
            <a:r>
              <a:rPr lang="en" sz="1600"/>
              <a:t> : es una entrada de 8 bytes en la GDT:</a:t>
            </a:r>
            <a:endParaRPr sz="1600"/>
          </a:p>
          <a:p>
            <a:pPr indent="0" lvl="0" marL="0" rtl="0" algn="just">
              <a:lnSpc>
                <a:spcPct val="115000"/>
              </a:lnSpc>
              <a:spcBef>
                <a:spcPts val="1200"/>
              </a:spcBef>
              <a:spcAft>
                <a:spcPts val="0"/>
              </a:spcAft>
              <a:buSzPts val="1300"/>
              <a:buNone/>
            </a:pPr>
            <a:r>
              <a:rPr lang="en" sz="1600"/>
              <a:t>	32 bits segmento</a:t>
            </a:r>
            <a:endParaRPr sz="1600"/>
          </a:p>
          <a:p>
            <a:pPr indent="0" lvl="0" marL="0" rtl="0" algn="just">
              <a:lnSpc>
                <a:spcPct val="115000"/>
              </a:lnSpc>
              <a:spcBef>
                <a:spcPts val="1200"/>
              </a:spcBef>
              <a:spcAft>
                <a:spcPts val="0"/>
              </a:spcAft>
              <a:buSzPts val="1300"/>
              <a:buNone/>
            </a:pPr>
            <a:r>
              <a:rPr lang="en" sz="1600"/>
              <a:t>	20  bits de segmento límite dependiendo  del G-bit</a:t>
            </a:r>
            <a:endParaRPr sz="1600"/>
          </a:p>
          <a:p>
            <a:pPr indent="0" lvl="0" marL="0" rtl="0" algn="just">
              <a:lnSpc>
                <a:spcPct val="115000"/>
              </a:lnSpc>
              <a:spcBef>
                <a:spcPts val="1200"/>
              </a:spcBef>
              <a:spcAft>
                <a:spcPts val="0"/>
              </a:spcAft>
              <a:buSzPts val="1300"/>
              <a:buNone/>
            </a:pPr>
            <a:r>
              <a:t/>
            </a:r>
            <a:endParaRPr sz="1600"/>
          </a:p>
          <a:p>
            <a:pPr indent="0" lvl="0" marL="0" rtl="0" algn="just">
              <a:lnSpc>
                <a:spcPct val="115000"/>
              </a:lnSpc>
              <a:spcBef>
                <a:spcPts val="1200"/>
              </a:spcBef>
              <a:spcAft>
                <a:spcPts val="1200"/>
              </a:spcAft>
              <a:buSzPts val="1300"/>
              <a:buNone/>
            </a:pPr>
            <a:r>
              <a:t/>
            </a:r>
            <a:endParaRPr sz="1600"/>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39"/>
          <p:cNvSpPr txBox="1"/>
          <p:nvPr>
            <p:ph type="title"/>
          </p:nvPr>
        </p:nvSpPr>
        <p:spPr>
          <a:xfrm>
            <a:off x="727650" y="5836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Modo Protegido X86</a:t>
            </a:r>
            <a:endParaRPr/>
          </a:p>
        </p:txBody>
      </p:sp>
      <p:sp>
        <p:nvSpPr>
          <p:cNvPr id="336" name="Google Shape;336;p39"/>
          <p:cNvSpPr txBox="1"/>
          <p:nvPr>
            <p:ph idx="1" type="body"/>
          </p:nvPr>
        </p:nvSpPr>
        <p:spPr>
          <a:xfrm>
            <a:off x="599750" y="3134400"/>
            <a:ext cx="3194700" cy="19629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300"/>
              <a:buNone/>
            </a:pPr>
            <a:r>
              <a:rPr lang="en" sz="1600"/>
              <a:t>CS, DS, SS -&gt; Selector registers</a:t>
            </a:r>
            <a:endParaRPr sz="1600"/>
          </a:p>
          <a:p>
            <a:pPr indent="0" lvl="0" marL="0" rtl="0" algn="just">
              <a:lnSpc>
                <a:spcPct val="115000"/>
              </a:lnSpc>
              <a:spcBef>
                <a:spcPts val="1200"/>
              </a:spcBef>
              <a:spcAft>
                <a:spcPts val="0"/>
              </a:spcAft>
              <a:buSzPts val="1300"/>
              <a:buNone/>
            </a:pPr>
            <a:r>
              <a:rPr lang="en" sz="1600"/>
              <a:t>indice 13 bits </a:t>
            </a:r>
            <a:endParaRPr sz="1600"/>
          </a:p>
          <a:p>
            <a:pPr indent="0" lvl="0" marL="0" rtl="0" algn="just">
              <a:lnSpc>
                <a:spcPct val="115000"/>
              </a:lnSpc>
              <a:spcBef>
                <a:spcPts val="0"/>
              </a:spcBef>
              <a:spcAft>
                <a:spcPts val="0"/>
              </a:spcAft>
              <a:buSzPts val="1300"/>
              <a:buNone/>
            </a:pPr>
            <a:r>
              <a:rPr lang="en" sz="1600"/>
              <a:t>TI</a:t>
            </a:r>
            <a:endParaRPr sz="1600"/>
          </a:p>
          <a:p>
            <a:pPr indent="0" lvl="0" marL="0" rtl="0" algn="just">
              <a:lnSpc>
                <a:spcPct val="115000"/>
              </a:lnSpc>
              <a:spcBef>
                <a:spcPts val="0"/>
              </a:spcBef>
              <a:spcAft>
                <a:spcPts val="0"/>
              </a:spcAft>
              <a:buSzPts val="1300"/>
              <a:buNone/>
            </a:pPr>
            <a:r>
              <a:rPr lang="en" sz="1600"/>
              <a:t>RPL: requested privilege level</a:t>
            </a:r>
            <a:endParaRPr sz="1600"/>
          </a:p>
        </p:txBody>
      </p:sp>
      <p:pic>
        <p:nvPicPr>
          <p:cNvPr id="337" name="Google Shape;337;p39"/>
          <p:cNvPicPr preferRelativeResize="0"/>
          <p:nvPr/>
        </p:nvPicPr>
        <p:blipFill rotWithShape="1">
          <a:blip r:embed="rId3">
            <a:alphaModFix/>
          </a:blip>
          <a:srcRect b="0" l="0" r="0" t="0"/>
          <a:stretch/>
        </p:blipFill>
        <p:spPr>
          <a:xfrm>
            <a:off x="235763" y="1257963"/>
            <a:ext cx="3686175" cy="1876425"/>
          </a:xfrm>
          <a:prstGeom prst="rect">
            <a:avLst/>
          </a:prstGeom>
          <a:noFill/>
          <a:ln>
            <a:noFill/>
          </a:ln>
        </p:spPr>
      </p:pic>
      <p:pic>
        <p:nvPicPr>
          <p:cNvPr id="338" name="Google Shape;338;p39"/>
          <p:cNvPicPr preferRelativeResize="0"/>
          <p:nvPr/>
        </p:nvPicPr>
        <p:blipFill rotWithShape="1">
          <a:blip r:embed="rId4">
            <a:alphaModFix/>
          </a:blip>
          <a:srcRect b="0" l="0" r="0" t="0"/>
          <a:stretch/>
        </p:blipFill>
        <p:spPr>
          <a:xfrm>
            <a:off x="3974750" y="1118838"/>
            <a:ext cx="4695024" cy="45360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4"/>
          <p:cNvSpPr txBox="1"/>
          <p:nvPr>
            <p:ph type="title"/>
          </p:nvPr>
        </p:nvSpPr>
        <p:spPr>
          <a:xfrm>
            <a:off x="727650" y="602025"/>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 Qué es la memoria?</a:t>
            </a:r>
            <a:endParaRPr/>
          </a:p>
        </p:txBody>
      </p:sp>
      <p:sp>
        <p:nvSpPr>
          <p:cNvPr id="105" name="Google Shape;105;p4"/>
          <p:cNvSpPr txBox="1"/>
          <p:nvPr>
            <p:ph idx="1" type="body"/>
          </p:nvPr>
        </p:nvSpPr>
        <p:spPr>
          <a:xfrm>
            <a:off x="804850" y="2166475"/>
            <a:ext cx="7688700" cy="25809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300"/>
              <a:buNone/>
            </a:pPr>
            <a:r>
              <a:rPr lang="en" sz="1800"/>
              <a:t>Esta “</a:t>
            </a:r>
            <a:r>
              <a:rPr b="1" lang="en" sz="1800"/>
              <a:t>abstracción</a:t>
            </a:r>
            <a:r>
              <a:rPr lang="en" sz="1800"/>
              <a:t>” es manejable mientras la cantidad de memoria necesitada está en un rango “manejable” y cual es ese rango. </a:t>
            </a:r>
            <a:endParaRPr sz="1800"/>
          </a:p>
          <a:p>
            <a:pPr indent="0" lvl="0" marL="0" rtl="0" algn="l">
              <a:lnSpc>
                <a:spcPct val="115000"/>
              </a:lnSpc>
              <a:spcBef>
                <a:spcPts val="1200"/>
              </a:spcBef>
              <a:spcAft>
                <a:spcPts val="1200"/>
              </a:spcAft>
              <a:buSzPts val="1300"/>
              <a:buNone/>
            </a:pPr>
            <a:r>
              <a:rPr lang="en" sz="1800"/>
              <a:t>En DOS (Disk Operating System) ese rango lo daba la elección de una arquitectura determinada, la del 8086, que permite tener direcciones de memoria de hasta 220 bits, es decir 1 MegaByte de memoria.</a:t>
            </a:r>
            <a:endParaRPr sz="1800"/>
          </a:p>
        </p:txBody>
      </p:sp>
      <p:pic>
        <p:nvPicPr>
          <p:cNvPr id="106" name="Google Shape;106;p4"/>
          <p:cNvPicPr preferRelativeResize="0"/>
          <p:nvPr/>
        </p:nvPicPr>
        <p:blipFill rotWithShape="1">
          <a:blip r:embed="rId3">
            <a:alphaModFix/>
          </a:blip>
          <a:srcRect b="0" l="0" r="0" t="0"/>
          <a:stretch/>
        </p:blipFill>
        <p:spPr>
          <a:xfrm>
            <a:off x="727650" y="1330962"/>
            <a:ext cx="8086850" cy="64180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40"/>
          <p:cNvSpPr txBox="1"/>
          <p:nvPr>
            <p:ph type="title"/>
          </p:nvPr>
        </p:nvSpPr>
        <p:spPr>
          <a:xfrm>
            <a:off x="727650" y="5836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Modo Protegido X86</a:t>
            </a:r>
            <a:endParaRPr/>
          </a:p>
        </p:txBody>
      </p:sp>
      <p:sp>
        <p:nvSpPr>
          <p:cNvPr id="344" name="Google Shape;344;p40"/>
          <p:cNvSpPr txBox="1"/>
          <p:nvPr>
            <p:ph idx="1" type="body"/>
          </p:nvPr>
        </p:nvSpPr>
        <p:spPr>
          <a:xfrm>
            <a:off x="174000" y="1430375"/>
            <a:ext cx="8697000" cy="3534300"/>
          </a:xfrm>
          <a:prstGeom prst="rect">
            <a:avLst/>
          </a:prstGeom>
          <a:noFill/>
          <a:ln>
            <a:noFill/>
          </a:ln>
        </p:spPr>
        <p:txBody>
          <a:bodyPr anchorCtr="0" anchor="t" bIns="91425" lIns="91425" spcFirstLastPara="1" rIns="91425" wrap="square" tIns="91425">
            <a:noAutofit/>
          </a:bodyPr>
          <a:lstStyle/>
          <a:p>
            <a:pPr indent="0" lvl="0" marL="0" rtl="0" algn="just">
              <a:lnSpc>
                <a:spcPct val="100000"/>
              </a:lnSpc>
              <a:spcBef>
                <a:spcPts val="0"/>
              </a:spcBef>
              <a:spcAft>
                <a:spcPts val="0"/>
              </a:spcAft>
              <a:buSzPts val="1300"/>
              <a:buNone/>
            </a:pPr>
            <a:r>
              <a:rPr lang="en" sz="1200"/>
              <a:t>A is the Accessed bit;</a:t>
            </a:r>
            <a:endParaRPr sz="1200"/>
          </a:p>
          <a:p>
            <a:pPr indent="0" lvl="0" marL="0" rtl="0" algn="just">
              <a:lnSpc>
                <a:spcPct val="100000"/>
              </a:lnSpc>
              <a:spcBef>
                <a:spcPts val="0"/>
              </a:spcBef>
              <a:spcAft>
                <a:spcPts val="0"/>
              </a:spcAft>
              <a:buSzPts val="1300"/>
              <a:buNone/>
            </a:pPr>
            <a:r>
              <a:rPr lang="en" sz="1200"/>
              <a:t>R is the Readable bit;</a:t>
            </a:r>
            <a:endParaRPr sz="1200"/>
          </a:p>
          <a:p>
            <a:pPr indent="0" lvl="0" marL="0" rtl="0" algn="just">
              <a:lnSpc>
                <a:spcPct val="100000"/>
              </a:lnSpc>
              <a:spcBef>
                <a:spcPts val="0"/>
              </a:spcBef>
              <a:spcAft>
                <a:spcPts val="0"/>
              </a:spcAft>
              <a:buSzPts val="1300"/>
              <a:buNone/>
            </a:pPr>
            <a:r>
              <a:rPr lang="en" sz="1200"/>
              <a:t>C (Bit 42) depends on X:</a:t>
            </a:r>
            <a:endParaRPr sz="1200"/>
          </a:p>
          <a:p>
            <a:pPr indent="0" lvl="0" marL="0" rtl="0" algn="just">
              <a:lnSpc>
                <a:spcPct val="100000"/>
              </a:lnSpc>
              <a:spcBef>
                <a:spcPts val="0"/>
              </a:spcBef>
              <a:spcAft>
                <a:spcPts val="0"/>
              </a:spcAft>
              <a:buSzPts val="1300"/>
              <a:buNone/>
            </a:pPr>
            <a:r>
              <a:rPr lang="en" sz="1200"/>
              <a:t>    	if X = 1 then C is the Conforming bit, and determines which privilege levels can far-jump to this segment (without changing privilege level):</a:t>
            </a:r>
            <a:endParaRPr sz="1200"/>
          </a:p>
          <a:p>
            <a:pPr indent="0" lvl="0" marL="0" rtl="0" algn="just">
              <a:lnSpc>
                <a:spcPct val="100000"/>
              </a:lnSpc>
              <a:spcBef>
                <a:spcPts val="0"/>
              </a:spcBef>
              <a:spcAft>
                <a:spcPts val="0"/>
              </a:spcAft>
              <a:buSzPts val="1300"/>
              <a:buNone/>
            </a:pPr>
            <a:r>
              <a:rPr lang="en" sz="1200"/>
              <a:t>        		if C = 0 then only code with the same privilege level as DPL may jump here;</a:t>
            </a:r>
            <a:endParaRPr sz="1200"/>
          </a:p>
          <a:p>
            <a:pPr indent="0" lvl="0" marL="0" rtl="0" algn="just">
              <a:lnSpc>
                <a:spcPct val="100000"/>
              </a:lnSpc>
              <a:spcBef>
                <a:spcPts val="0"/>
              </a:spcBef>
              <a:spcAft>
                <a:spcPts val="0"/>
              </a:spcAft>
              <a:buSzPts val="1300"/>
              <a:buNone/>
            </a:pPr>
            <a:r>
              <a:rPr lang="en" sz="1200"/>
              <a:t>        		if C = 1 then code with the same or a lower privilege level relative to DPL may jump here.</a:t>
            </a:r>
            <a:endParaRPr sz="1200"/>
          </a:p>
          <a:p>
            <a:pPr indent="0" lvl="0" marL="0" rtl="0" algn="just">
              <a:lnSpc>
                <a:spcPct val="100000"/>
              </a:lnSpc>
              <a:spcBef>
                <a:spcPts val="0"/>
              </a:spcBef>
              <a:spcAft>
                <a:spcPts val="0"/>
              </a:spcAft>
              <a:buSzPts val="1300"/>
              <a:buNone/>
            </a:pPr>
            <a:r>
              <a:rPr lang="en" sz="1200"/>
              <a:t>    	if X = 0 then C is the direction bit:</a:t>
            </a:r>
            <a:endParaRPr sz="1200"/>
          </a:p>
          <a:p>
            <a:pPr indent="0" lvl="0" marL="0" rtl="0" algn="just">
              <a:lnSpc>
                <a:spcPct val="100000"/>
              </a:lnSpc>
              <a:spcBef>
                <a:spcPts val="0"/>
              </a:spcBef>
              <a:spcAft>
                <a:spcPts val="0"/>
              </a:spcAft>
              <a:buSzPts val="1300"/>
              <a:buNone/>
            </a:pPr>
            <a:r>
              <a:rPr lang="en" sz="1200"/>
              <a:t>        		if C = 0 then the segment grows up;</a:t>
            </a:r>
            <a:endParaRPr sz="1200"/>
          </a:p>
          <a:p>
            <a:pPr indent="0" lvl="0" marL="0" rtl="0" algn="just">
              <a:lnSpc>
                <a:spcPct val="100000"/>
              </a:lnSpc>
              <a:spcBef>
                <a:spcPts val="0"/>
              </a:spcBef>
              <a:spcAft>
                <a:spcPts val="0"/>
              </a:spcAft>
              <a:buSzPts val="1300"/>
              <a:buNone/>
            </a:pPr>
            <a:r>
              <a:rPr lang="en" sz="1200"/>
              <a:t>        		if C = 1 then the segment grows down.</a:t>
            </a:r>
            <a:endParaRPr sz="1200"/>
          </a:p>
          <a:p>
            <a:pPr indent="0" lvl="0" marL="0" rtl="0" algn="just">
              <a:lnSpc>
                <a:spcPct val="100000"/>
              </a:lnSpc>
              <a:spcBef>
                <a:spcPts val="0"/>
              </a:spcBef>
              <a:spcAft>
                <a:spcPts val="0"/>
              </a:spcAft>
              <a:buSzPts val="1300"/>
              <a:buNone/>
            </a:pPr>
            <a:r>
              <a:rPr lang="en" sz="1200"/>
              <a:t>X is the Executable bit:[38]</a:t>
            </a:r>
            <a:endParaRPr sz="1200"/>
          </a:p>
          <a:p>
            <a:pPr indent="0" lvl="0" marL="0" rtl="0" algn="just">
              <a:lnSpc>
                <a:spcPct val="100000"/>
              </a:lnSpc>
              <a:spcBef>
                <a:spcPts val="0"/>
              </a:spcBef>
              <a:spcAft>
                <a:spcPts val="0"/>
              </a:spcAft>
              <a:buSzPts val="1300"/>
              <a:buNone/>
            </a:pPr>
            <a:r>
              <a:rPr lang="en" sz="1200"/>
              <a:t>    	if X = 1 then the segment is a code segment;</a:t>
            </a:r>
            <a:endParaRPr sz="1200"/>
          </a:p>
          <a:p>
            <a:pPr indent="0" lvl="0" marL="0" rtl="0" algn="just">
              <a:lnSpc>
                <a:spcPct val="100000"/>
              </a:lnSpc>
              <a:spcBef>
                <a:spcPts val="0"/>
              </a:spcBef>
              <a:spcAft>
                <a:spcPts val="0"/>
              </a:spcAft>
              <a:buSzPts val="1300"/>
              <a:buNone/>
            </a:pPr>
            <a:r>
              <a:rPr lang="en" sz="1200"/>
              <a:t>    	if X = 0 then the segment is a data segment.</a:t>
            </a:r>
            <a:endParaRPr sz="1200"/>
          </a:p>
          <a:p>
            <a:pPr indent="0" lvl="0" marL="0" rtl="0" algn="just">
              <a:lnSpc>
                <a:spcPct val="100000"/>
              </a:lnSpc>
              <a:spcBef>
                <a:spcPts val="0"/>
              </a:spcBef>
              <a:spcAft>
                <a:spcPts val="0"/>
              </a:spcAft>
              <a:buSzPts val="1300"/>
              <a:buNone/>
            </a:pPr>
            <a:r>
              <a:rPr lang="en" sz="1200"/>
              <a:t>S is the Segment type bit, which should generally be cleared for system segments;[38]</a:t>
            </a:r>
            <a:endParaRPr sz="1200"/>
          </a:p>
          <a:p>
            <a:pPr indent="0" lvl="0" marL="0" rtl="0" algn="just">
              <a:lnSpc>
                <a:spcPct val="100000"/>
              </a:lnSpc>
              <a:spcBef>
                <a:spcPts val="0"/>
              </a:spcBef>
              <a:spcAft>
                <a:spcPts val="0"/>
              </a:spcAft>
              <a:buSzPts val="1300"/>
              <a:buNone/>
            </a:pPr>
            <a:r>
              <a:rPr lang="en" sz="1200"/>
              <a:t>DPL is the Descriptor Privilege Level;</a:t>
            </a:r>
            <a:endParaRPr sz="1200"/>
          </a:p>
          <a:p>
            <a:pPr indent="0" lvl="0" marL="0" rtl="0" algn="just">
              <a:lnSpc>
                <a:spcPct val="100000"/>
              </a:lnSpc>
              <a:spcBef>
                <a:spcPts val="0"/>
              </a:spcBef>
              <a:spcAft>
                <a:spcPts val="0"/>
              </a:spcAft>
              <a:buSzPts val="1300"/>
              <a:buNone/>
            </a:pPr>
            <a:r>
              <a:rPr lang="en" sz="1200"/>
              <a:t>P is the Present bit;</a:t>
            </a:r>
            <a:endParaRPr sz="1200"/>
          </a:p>
          <a:p>
            <a:pPr indent="0" lvl="0" marL="0" rtl="0" algn="just">
              <a:lnSpc>
                <a:spcPct val="100000"/>
              </a:lnSpc>
              <a:spcBef>
                <a:spcPts val="0"/>
              </a:spcBef>
              <a:spcAft>
                <a:spcPts val="0"/>
              </a:spcAft>
              <a:buSzPts val="1300"/>
              <a:buNone/>
            </a:pPr>
            <a:r>
              <a:rPr lang="en" sz="1200"/>
              <a:t>D is the Default operand size;</a:t>
            </a:r>
            <a:endParaRPr sz="1200"/>
          </a:p>
          <a:p>
            <a:pPr indent="0" lvl="0" marL="0" rtl="0" algn="just">
              <a:lnSpc>
                <a:spcPct val="100000"/>
              </a:lnSpc>
              <a:spcBef>
                <a:spcPts val="0"/>
              </a:spcBef>
              <a:spcAft>
                <a:spcPts val="0"/>
              </a:spcAft>
              <a:buSzPts val="1300"/>
              <a:buNone/>
            </a:pPr>
            <a:r>
              <a:rPr lang="en" sz="1200"/>
              <a:t>G is the Granularity bit;</a:t>
            </a:r>
            <a:endParaRPr sz="1200"/>
          </a:p>
          <a:p>
            <a:pPr indent="0" lvl="0" marL="0" rtl="0" algn="just">
              <a:lnSpc>
                <a:spcPct val="100000"/>
              </a:lnSpc>
              <a:spcBef>
                <a:spcPts val="0"/>
              </a:spcBef>
              <a:spcAft>
                <a:spcPts val="0"/>
              </a:spcAft>
              <a:buSzPts val="1300"/>
              <a:buNone/>
            </a:pPr>
            <a:r>
              <a:rPr lang="en" sz="1200"/>
              <a:t>Bit 1 of the 80386 descriptor is not used by the hardware.</a:t>
            </a:r>
            <a:endParaRPr sz="1200"/>
          </a:p>
        </p:txBody>
      </p:sp>
      <p:pic>
        <p:nvPicPr>
          <p:cNvPr id="345" name="Google Shape;345;p40"/>
          <p:cNvPicPr preferRelativeResize="0"/>
          <p:nvPr/>
        </p:nvPicPr>
        <p:blipFill rotWithShape="1">
          <a:blip r:embed="rId3">
            <a:alphaModFix/>
          </a:blip>
          <a:srcRect b="0" l="0" r="0" t="0"/>
          <a:stretch/>
        </p:blipFill>
        <p:spPr>
          <a:xfrm>
            <a:off x="3784975" y="443975"/>
            <a:ext cx="4984949" cy="147495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41"/>
          <p:cNvSpPr txBox="1"/>
          <p:nvPr>
            <p:ph type="title"/>
          </p:nvPr>
        </p:nvSpPr>
        <p:spPr>
          <a:xfrm>
            <a:off x="727650" y="5836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Modo Protegido X86</a:t>
            </a:r>
            <a:endParaRPr/>
          </a:p>
        </p:txBody>
      </p:sp>
      <p:sp>
        <p:nvSpPr>
          <p:cNvPr id="351" name="Google Shape;351;p41"/>
          <p:cNvSpPr txBox="1"/>
          <p:nvPr>
            <p:ph idx="1" type="body"/>
          </p:nvPr>
        </p:nvSpPr>
        <p:spPr>
          <a:xfrm>
            <a:off x="174000" y="1430375"/>
            <a:ext cx="8697000" cy="3534300"/>
          </a:xfrm>
          <a:prstGeom prst="rect">
            <a:avLst/>
          </a:prstGeom>
          <a:noFill/>
          <a:ln>
            <a:noFill/>
          </a:ln>
        </p:spPr>
        <p:txBody>
          <a:bodyPr anchorCtr="0" anchor="t" bIns="91425" lIns="91425" spcFirstLastPara="1" rIns="91425" wrap="square" tIns="91425">
            <a:noAutofit/>
          </a:bodyPr>
          <a:lstStyle/>
          <a:p>
            <a:pPr indent="0" lvl="0" marL="0" rtl="0" algn="just">
              <a:lnSpc>
                <a:spcPct val="100000"/>
              </a:lnSpc>
              <a:spcBef>
                <a:spcPts val="0"/>
              </a:spcBef>
              <a:spcAft>
                <a:spcPts val="0"/>
              </a:spcAft>
              <a:buSzPts val="1300"/>
              <a:buNone/>
            </a:pPr>
            <a:r>
              <a:t/>
            </a:r>
            <a:endParaRPr sz="1200"/>
          </a:p>
        </p:txBody>
      </p:sp>
      <p:pic>
        <p:nvPicPr>
          <p:cNvPr id="352" name="Google Shape;352;p41"/>
          <p:cNvPicPr preferRelativeResize="0"/>
          <p:nvPr/>
        </p:nvPicPr>
        <p:blipFill rotWithShape="1">
          <a:blip r:embed="rId3">
            <a:alphaModFix/>
          </a:blip>
          <a:srcRect b="0" l="0" r="0" t="0"/>
          <a:stretch/>
        </p:blipFill>
        <p:spPr>
          <a:xfrm>
            <a:off x="2317510" y="38325"/>
            <a:ext cx="6616182" cy="5143501"/>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42"/>
          <p:cNvSpPr txBox="1"/>
          <p:nvPr>
            <p:ph type="title"/>
          </p:nvPr>
        </p:nvSpPr>
        <p:spPr>
          <a:xfrm>
            <a:off x="727650" y="5620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Memoria Paginada x86: Virtual Address</a:t>
            </a:r>
            <a:endParaRPr/>
          </a:p>
        </p:txBody>
      </p:sp>
      <p:sp>
        <p:nvSpPr>
          <p:cNvPr id="358" name="Google Shape;358;p42"/>
          <p:cNvSpPr txBox="1"/>
          <p:nvPr>
            <p:ph idx="1" type="body"/>
          </p:nvPr>
        </p:nvSpPr>
        <p:spPr>
          <a:xfrm>
            <a:off x="729450" y="3968425"/>
            <a:ext cx="6435300" cy="1084500"/>
          </a:xfrm>
          <a:prstGeom prst="rect">
            <a:avLst/>
          </a:prstGeom>
          <a:noFill/>
          <a:ln>
            <a:noFill/>
          </a:ln>
        </p:spPr>
        <p:txBody>
          <a:bodyPr anchorCtr="0" anchor="t" bIns="91425" lIns="91425" spcFirstLastPara="1" rIns="91425" wrap="square" tIns="91425">
            <a:noAutofit/>
          </a:bodyPr>
          <a:lstStyle/>
          <a:p>
            <a:pPr indent="0" lvl="0" marL="0" rtl="0" algn="l">
              <a:lnSpc>
                <a:spcPct val="105000"/>
              </a:lnSpc>
              <a:spcBef>
                <a:spcPts val="0"/>
              </a:spcBef>
              <a:spcAft>
                <a:spcPts val="0"/>
              </a:spcAft>
              <a:buSzPts val="358"/>
              <a:buNone/>
            </a:pPr>
            <a:r>
              <a:rPr b="1" lang="en" sz="1770"/>
              <a:t>Page Directory </a:t>
            </a:r>
            <a:r>
              <a:rPr lang="en" sz="1770"/>
              <a:t>bits 31-22 (10 bits)</a:t>
            </a:r>
            <a:endParaRPr sz="1770"/>
          </a:p>
          <a:p>
            <a:pPr indent="0" lvl="0" marL="0" rtl="0" algn="l">
              <a:lnSpc>
                <a:spcPct val="105000"/>
              </a:lnSpc>
              <a:spcBef>
                <a:spcPts val="0"/>
              </a:spcBef>
              <a:spcAft>
                <a:spcPts val="0"/>
              </a:spcAft>
              <a:buSzPts val="358"/>
              <a:buNone/>
            </a:pPr>
            <a:r>
              <a:rPr b="1" lang="en" sz="1770"/>
              <a:t>Page Table Entry </a:t>
            </a:r>
            <a:r>
              <a:rPr lang="en" sz="1770"/>
              <a:t>bits 21-12 (10 bits)</a:t>
            </a:r>
            <a:endParaRPr sz="1770"/>
          </a:p>
          <a:p>
            <a:pPr indent="0" lvl="0" marL="0" rtl="0" algn="l">
              <a:lnSpc>
                <a:spcPct val="105000"/>
              </a:lnSpc>
              <a:spcBef>
                <a:spcPts val="0"/>
              </a:spcBef>
              <a:spcAft>
                <a:spcPts val="0"/>
              </a:spcAft>
              <a:buSzPts val="358"/>
              <a:buNone/>
            </a:pPr>
            <a:r>
              <a:rPr b="1" lang="en" sz="1770"/>
              <a:t>Memory Page offset address </a:t>
            </a:r>
            <a:r>
              <a:rPr lang="en" sz="1770"/>
              <a:t>bits 11-0 (12 bits)</a:t>
            </a:r>
            <a:endParaRPr sz="1770"/>
          </a:p>
          <a:p>
            <a:pPr indent="0" lvl="0" marL="0" rtl="0" algn="l">
              <a:lnSpc>
                <a:spcPct val="105000"/>
              </a:lnSpc>
              <a:spcBef>
                <a:spcPts val="0"/>
              </a:spcBef>
              <a:spcAft>
                <a:spcPts val="0"/>
              </a:spcAft>
              <a:buSzPts val="358"/>
              <a:buNone/>
            </a:pPr>
            <a:r>
              <a:t/>
            </a:r>
            <a:endParaRPr sz="922"/>
          </a:p>
          <a:p>
            <a:pPr indent="0" lvl="0" marL="0" rtl="0" algn="l">
              <a:lnSpc>
                <a:spcPct val="105000"/>
              </a:lnSpc>
              <a:spcBef>
                <a:spcPts val="1200"/>
              </a:spcBef>
              <a:spcAft>
                <a:spcPts val="1200"/>
              </a:spcAft>
              <a:buSzPts val="358"/>
              <a:buNone/>
            </a:pPr>
            <a:r>
              <a:t/>
            </a:r>
            <a:endParaRPr sz="922"/>
          </a:p>
        </p:txBody>
      </p:sp>
      <p:pic>
        <p:nvPicPr>
          <p:cNvPr id="359" name="Google Shape;359;p42"/>
          <p:cNvPicPr preferRelativeResize="0"/>
          <p:nvPr/>
        </p:nvPicPr>
        <p:blipFill rotWithShape="1">
          <a:blip r:embed="rId3">
            <a:alphaModFix/>
          </a:blip>
          <a:srcRect b="0" l="0" r="0" t="0"/>
          <a:stretch/>
        </p:blipFill>
        <p:spPr>
          <a:xfrm>
            <a:off x="729450" y="2220275"/>
            <a:ext cx="8050700" cy="174815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43"/>
          <p:cNvSpPr txBox="1"/>
          <p:nvPr>
            <p:ph idx="4294967295" type="title"/>
          </p:nvPr>
        </p:nvSpPr>
        <p:spPr>
          <a:xfrm>
            <a:off x="727650" y="433520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Memoria Paginada x86</a:t>
            </a:r>
            <a:endParaRPr/>
          </a:p>
        </p:txBody>
      </p:sp>
      <p:pic>
        <p:nvPicPr>
          <p:cNvPr id="365" name="Google Shape;365;p43"/>
          <p:cNvPicPr preferRelativeResize="0"/>
          <p:nvPr/>
        </p:nvPicPr>
        <p:blipFill rotWithShape="1">
          <a:blip r:embed="rId3">
            <a:alphaModFix/>
          </a:blip>
          <a:srcRect b="0" l="0" r="0" t="0"/>
          <a:stretch/>
        </p:blipFill>
        <p:spPr>
          <a:xfrm>
            <a:off x="5612650" y="170125"/>
            <a:ext cx="3316825" cy="4803250"/>
          </a:xfrm>
          <a:prstGeom prst="rect">
            <a:avLst/>
          </a:prstGeom>
          <a:noFill/>
          <a:ln>
            <a:noFill/>
          </a:ln>
        </p:spPr>
      </p:pic>
      <p:pic>
        <p:nvPicPr>
          <p:cNvPr id="366" name="Google Shape;366;p43"/>
          <p:cNvPicPr preferRelativeResize="0"/>
          <p:nvPr/>
        </p:nvPicPr>
        <p:blipFill rotWithShape="1">
          <a:blip r:embed="rId4">
            <a:alphaModFix/>
          </a:blip>
          <a:srcRect b="0" l="0" r="0" t="0"/>
          <a:stretch/>
        </p:blipFill>
        <p:spPr>
          <a:xfrm>
            <a:off x="152400" y="152400"/>
            <a:ext cx="5307849" cy="3225671"/>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p44"/>
          <p:cNvSpPr txBox="1"/>
          <p:nvPr>
            <p:ph type="title"/>
          </p:nvPr>
        </p:nvSpPr>
        <p:spPr>
          <a:xfrm>
            <a:off x="502600" y="540450"/>
            <a:ext cx="82791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Memoria Paginada x86 : Page Directory Entry </a:t>
            </a:r>
            <a:endParaRPr/>
          </a:p>
        </p:txBody>
      </p:sp>
      <p:pic>
        <p:nvPicPr>
          <p:cNvPr id="372" name="Google Shape;372;p44"/>
          <p:cNvPicPr preferRelativeResize="0"/>
          <p:nvPr/>
        </p:nvPicPr>
        <p:blipFill rotWithShape="1">
          <a:blip r:embed="rId3">
            <a:alphaModFix/>
          </a:blip>
          <a:srcRect b="0" l="0" r="0" t="0"/>
          <a:stretch/>
        </p:blipFill>
        <p:spPr>
          <a:xfrm>
            <a:off x="4205813" y="1851750"/>
            <a:ext cx="4855475" cy="3026200"/>
          </a:xfrm>
          <a:prstGeom prst="rect">
            <a:avLst/>
          </a:prstGeom>
          <a:noFill/>
          <a:ln>
            <a:noFill/>
          </a:ln>
        </p:spPr>
      </p:pic>
      <p:sp>
        <p:nvSpPr>
          <p:cNvPr id="373" name="Google Shape;373;p44"/>
          <p:cNvSpPr txBox="1"/>
          <p:nvPr>
            <p:ph idx="1" type="body"/>
          </p:nvPr>
        </p:nvSpPr>
        <p:spPr>
          <a:xfrm>
            <a:off x="154075" y="1417650"/>
            <a:ext cx="3493200" cy="2958000"/>
          </a:xfrm>
          <a:prstGeom prst="rect">
            <a:avLst/>
          </a:prstGeom>
          <a:noFill/>
          <a:ln>
            <a:noFill/>
          </a:ln>
        </p:spPr>
        <p:txBody>
          <a:bodyPr anchorCtr="0" anchor="t" bIns="91425" lIns="91425" spcFirstLastPara="1" rIns="91425" wrap="square" tIns="91425">
            <a:normAutofit/>
          </a:bodyPr>
          <a:lstStyle/>
          <a:p>
            <a:pPr indent="0" lvl="0" marL="0" rtl="0" algn="just">
              <a:lnSpc>
                <a:spcPct val="115000"/>
              </a:lnSpc>
              <a:spcBef>
                <a:spcPts val="0"/>
              </a:spcBef>
              <a:spcAft>
                <a:spcPts val="0"/>
              </a:spcAft>
              <a:buSzPts val="1300"/>
              <a:buNone/>
            </a:pPr>
            <a:r>
              <a:rPr lang="en" sz="1700"/>
              <a:t>Una entrada de la page directory, ocupa 4 bytes.</a:t>
            </a:r>
            <a:endParaRPr sz="1700"/>
          </a:p>
          <a:p>
            <a:pPr indent="0" lvl="0" marL="0" rtl="0" algn="just">
              <a:lnSpc>
                <a:spcPct val="115000"/>
              </a:lnSpc>
              <a:spcBef>
                <a:spcPts val="1200"/>
              </a:spcBef>
              <a:spcAft>
                <a:spcPts val="0"/>
              </a:spcAft>
              <a:buSzPts val="1300"/>
              <a:buNone/>
            </a:pPr>
            <a:r>
              <a:rPr lang="en" sz="1700"/>
              <a:t>La page directory posee 1024 entradas</a:t>
            </a:r>
            <a:endParaRPr sz="1700"/>
          </a:p>
          <a:p>
            <a:pPr indent="0" lvl="0" marL="0" rtl="0" algn="l">
              <a:lnSpc>
                <a:spcPct val="115000"/>
              </a:lnSpc>
              <a:spcBef>
                <a:spcPts val="1200"/>
              </a:spcBef>
              <a:spcAft>
                <a:spcPts val="0"/>
              </a:spcAft>
              <a:buSzPts val="1300"/>
              <a:buNone/>
            </a:pPr>
            <a:r>
              <a:t/>
            </a:r>
            <a:endParaRPr sz="1700"/>
          </a:p>
          <a:p>
            <a:pPr indent="0" lvl="0" marL="0" rtl="0" algn="l">
              <a:lnSpc>
                <a:spcPct val="115000"/>
              </a:lnSpc>
              <a:spcBef>
                <a:spcPts val="1200"/>
              </a:spcBef>
              <a:spcAft>
                <a:spcPts val="1200"/>
              </a:spcAft>
              <a:buSzPts val="1300"/>
              <a:buNone/>
            </a:pPr>
            <a:r>
              <a:t/>
            </a:r>
            <a:endParaRPr sz="1700"/>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45"/>
          <p:cNvSpPr txBox="1"/>
          <p:nvPr>
            <p:ph type="title"/>
          </p:nvPr>
        </p:nvSpPr>
        <p:spPr>
          <a:xfrm>
            <a:off x="502600" y="540450"/>
            <a:ext cx="82791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Memoria Paginada x86 : Page Directory Entry </a:t>
            </a:r>
            <a:endParaRPr/>
          </a:p>
        </p:txBody>
      </p:sp>
      <p:sp>
        <p:nvSpPr>
          <p:cNvPr id="379" name="Google Shape;379;p45"/>
          <p:cNvSpPr txBox="1"/>
          <p:nvPr>
            <p:ph idx="1" type="body"/>
          </p:nvPr>
        </p:nvSpPr>
        <p:spPr>
          <a:xfrm>
            <a:off x="144500" y="1273975"/>
            <a:ext cx="8736000" cy="3767400"/>
          </a:xfrm>
          <a:prstGeom prst="rect">
            <a:avLst/>
          </a:prstGeom>
          <a:noFill/>
          <a:ln>
            <a:noFill/>
          </a:ln>
        </p:spPr>
        <p:txBody>
          <a:bodyPr anchorCtr="0" anchor="t" bIns="91425" lIns="91425" spcFirstLastPara="1" rIns="91425" wrap="square" tIns="91425">
            <a:noAutofit/>
          </a:bodyPr>
          <a:lstStyle/>
          <a:p>
            <a:pPr indent="0" lvl="0" marL="457200" rtl="0" algn="just">
              <a:lnSpc>
                <a:spcPct val="115000"/>
              </a:lnSpc>
              <a:spcBef>
                <a:spcPts val="0"/>
              </a:spcBef>
              <a:spcAft>
                <a:spcPts val="0"/>
              </a:spcAft>
              <a:buSzPts val="358"/>
              <a:buNone/>
            </a:pPr>
            <a:r>
              <a:rPr b="1" lang="en" sz="1052"/>
              <a:t>Present (P):</a:t>
            </a:r>
            <a:r>
              <a:rPr lang="en" sz="1052"/>
              <a:t> Este bit indica si la entrada de la tabla de páginas está presente en la memoria física. Si está establecido (1), la entrada está presente y se puede utilizar para traducir direcciones virtuales. Si está desactivado (0), la entrada no está presente y cualquier intento de acceso a ella causará un fallo de página.</a:t>
            </a:r>
            <a:endParaRPr sz="1052"/>
          </a:p>
          <a:p>
            <a:pPr indent="0" lvl="0" marL="457200" rtl="0" algn="just">
              <a:lnSpc>
                <a:spcPct val="115000"/>
              </a:lnSpc>
              <a:spcBef>
                <a:spcPts val="0"/>
              </a:spcBef>
              <a:spcAft>
                <a:spcPts val="0"/>
              </a:spcAft>
              <a:buSzPts val="358"/>
              <a:buNone/>
            </a:pPr>
            <a:r>
              <a:rPr b="1" lang="en" sz="1052"/>
              <a:t>Read/Write (R/W)</a:t>
            </a:r>
            <a:r>
              <a:rPr lang="en" sz="1052"/>
              <a:t>: Este bit controla si la región de memoria mapeada por esta entrada es de solo lectura (0) o lectura/escritura (1).</a:t>
            </a:r>
            <a:endParaRPr sz="1052"/>
          </a:p>
          <a:p>
            <a:pPr indent="0" lvl="0" marL="457200" rtl="0" algn="just">
              <a:lnSpc>
                <a:spcPct val="115000"/>
              </a:lnSpc>
              <a:spcBef>
                <a:spcPts val="0"/>
              </a:spcBef>
              <a:spcAft>
                <a:spcPts val="0"/>
              </a:spcAft>
              <a:buSzPts val="358"/>
              <a:buNone/>
            </a:pPr>
            <a:r>
              <a:rPr b="1" lang="en" sz="1052"/>
              <a:t>User/Supervisor (U/S):</a:t>
            </a:r>
            <a:r>
              <a:rPr lang="en" sz="1052"/>
              <a:t> Este bit determina los privilegios de acceso a la región de memoria mapeada. Si está configurado, la región es accesible en modo usuario y modo supervisor. Si está desactivado, solo es accesible en modo supervisor.</a:t>
            </a:r>
            <a:endParaRPr sz="1052"/>
          </a:p>
          <a:p>
            <a:pPr indent="0" lvl="0" marL="457200" rtl="0" algn="just">
              <a:lnSpc>
                <a:spcPct val="115000"/>
              </a:lnSpc>
              <a:spcBef>
                <a:spcPts val="0"/>
              </a:spcBef>
              <a:spcAft>
                <a:spcPts val="0"/>
              </a:spcAft>
              <a:buSzPts val="358"/>
              <a:buNone/>
            </a:pPr>
            <a:r>
              <a:rPr b="1" lang="en" sz="1052"/>
              <a:t>Write-through (W/T): </a:t>
            </a:r>
            <a:r>
              <a:rPr lang="en" sz="1052"/>
              <a:t>Este bit controla la política de escritura en caché para la región de memoria. Si está establecido, las escrituras se realizan a través de la caché. Si está desactivado, las escrituras se pueden realizar directamente en la memoria principal.</a:t>
            </a:r>
            <a:endParaRPr sz="1052"/>
          </a:p>
          <a:p>
            <a:pPr indent="0" lvl="0" marL="457200" rtl="0" algn="just">
              <a:lnSpc>
                <a:spcPct val="115000"/>
              </a:lnSpc>
              <a:spcBef>
                <a:spcPts val="0"/>
              </a:spcBef>
              <a:spcAft>
                <a:spcPts val="0"/>
              </a:spcAft>
              <a:buSzPts val="358"/>
              <a:buNone/>
            </a:pPr>
            <a:r>
              <a:rPr b="1" lang="en" sz="1052"/>
              <a:t>Cache Disable (C):</a:t>
            </a:r>
            <a:r>
              <a:rPr lang="en" sz="1052"/>
              <a:t> Este bit se utiliza para desactivar la caché para la región de memoria mapeada. Si está establecido, la caché está desactivada para la región. Si está desactivado, la caché puede utilizarse.</a:t>
            </a:r>
            <a:endParaRPr sz="1052"/>
          </a:p>
          <a:p>
            <a:pPr indent="0" lvl="0" marL="457200" rtl="0" algn="just">
              <a:lnSpc>
                <a:spcPct val="115000"/>
              </a:lnSpc>
              <a:spcBef>
                <a:spcPts val="0"/>
              </a:spcBef>
              <a:spcAft>
                <a:spcPts val="0"/>
              </a:spcAft>
              <a:buSzPts val="358"/>
              <a:buNone/>
            </a:pPr>
            <a:r>
              <a:rPr b="1" lang="en" sz="1052"/>
              <a:t>Accessed (A): </a:t>
            </a:r>
            <a:r>
              <a:rPr lang="en" sz="1052"/>
              <a:t>Este bit se establece por hardware cada vez que se accede a la región de memoria mapeada. Es útil para la gestión de la memoria y la optimización de algoritmos de reemplazo de páginas.</a:t>
            </a:r>
            <a:endParaRPr sz="1052"/>
          </a:p>
          <a:p>
            <a:pPr indent="0" lvl="0" marL="457200" rtl="0" algn="just">
              <a:lnSpc>
                <a:spcPct val="115000"/>
              </a:lnSpc>
              <a:spcBef>
                <a:spcPts val="0"/>
              </a:spcBef>
              <a:spcAft>
                <a:spcPts val="0"/>
              </a:spcAft>
              <a:buSzPts val="358"/>
              <a:buNone/>
            </a:pPr>
            <a:r>
              <a:rPr b="1" lang="en" sz="1052"/>
              <a:t>Dirty (D):</a:t>
            </a:r>
            <a:r>
              <a:rPr lang="en" sz="1052"/>
              <a:t> Este bit se establece por hardware cada vez que se escribe en la región de memoria mapeada. Indica que la página ha sido modificada desde la última vez que se limpió.</a:t>
            </a:r>
            <a:endParaRPr sz="1052"/>
          </a:p>
          <a:p>
            <a:pPr indent="0" lvl="0" marL="457200" rtl="0" algn="just">
              <a:lnSpc>
                <a:spcPct val="115000"/>
              </a:lnSpc>
              <a:spcBef>
                <a:spcPts val="0"/>
              </a:spcBef>
              <a:spcAft>
                <a:spcPts val="0"/>
              </a:spcAft>
              <a:buSzPts val="358"/>
              <a:buNone/>
            </a:pPr>
            <a:r>
              <a:rPr b="1" lang="en" sz="1052"/>
              <a:t>Large Page (PS):</a:t>
            </a:r>
            <a:r>
              <a:rPr lang="en" sz="1052"/>
              <a:t> Si este bit está configurado, indica que la entrada PDE apunta a una tabla de páginas de tamaño grande (4 MB en lugar de 4 KB). Esto se utiliza para el soporte de páginas grandes y puede mejorar el rendimiento en ciertos casos.</a:t>
            </a:r>
            <a:endParaRPr sz="1052"/>
          </a:p>
          <a:p>
            <a:pPr indent="0" lvl="0" marL="457200" rtl="0" algn="just">
              <a:lnSpc>
                <a:spcPct val="115000"/>
              </a:lnSpc>
              <a:spcBef>
                <a:spcPts val="0"/>
              </a:spcBef>
              <a:spcAft>
                <a:spcPts val="0"/>
              </a:spcAft>
              <a:buSzPts val="358"/>
              <a:buNone/>
            </a:pPr>
            <a:r>
              <a:rPr b="1" lang="en" sz="1052"/>
              <a:t>Global (G):</a:t>
            </a:r>
            <a:r>
              <a:rPr lang="en" sz="1052"/>
              <a:t> Este bit se utiliza para páginas globales. Si está establecido, la página no se elimina del caché de traducción de direcciones (TLB) cuando se cambia el contexto del proceso.</a:t>
            </a:r>
            <a:endParaRPr sz="1052"/>
          </a:p>
          <a:p>
            <a:pPr indent="0" lvl="0" marL="457200" rtl="0" algn="just">
              <a:lnSpc>
                <a:spcPct val="115000"/>
              </a:lnSpc>
              <a:spcBef>
                <a:spcPts val="0"/>
              </a:spcBef>
              <a:spcAft>
                <a:spcPts val="0"/>
              </a:spcAft>
              <a:buSzPts val="358"/>
              <a:buNone/>
            </a:pPr>
            <a:r>
              <a:rPr b="1" lang="en" sz="1052"/>
              <a:t>Available (Avail):</a:t>
            </a:r>
            <a:r>
              <a:rPr lang="en" sz="1052"/>
              <a:t> Estos bits están disponibles para el uso del software y pueden ser utilizados para almacenar información adicional específica del sistema operativo o de la aplicación.</a:t>
            </a:r>
            <a:endParaRPr sz="1052"/>
          </a:p>
          <a:p>
            <a:pPr indent="0" lvl="0" marL="0" rtl="0" algn="l">
              <a:lnSpc>
                <a:spcPct val="115000"/>
              </a:lnSpc>
              <a:spcBef>
                <a:spcPts val="0"/>
              </a:spcBef>
              <a:spcAft>
                <a:spcPts val="0"/>
              </a:spcAft>
              <a:buSzPts val="358"/>
              <a:buNone/>
            </a:pPr>
            <a:r>
              <a:t/>
            </a:r>
            <a:endParaRPr sz="952"/>
          </a:p>
          <a:p>
            <a:pPr indent="0" lvl="0" marL="0" rtl="0" algn="l">
              <a:lnSpc>
                <a:spcPct val="115000"/>
              </a:lnSpc>
              <a:spcBef>
                <a:spcPts val="0"/>
              </a:spcBef>
              <a:spcAft>
                <a:spcPts val="0"/>
              </a:spcAft>
              <a:buSzPts val="358"/>
              <a:buNone/>
            </a:pPr>
            <a:r>
              <a:t/>
            </a:r>
            <a:endParaRPr sz="952"/>
          </a:p>
        </p:txBody>
      </p:sp>
      <p:pic>
        <p:nvPicPr>
          <p:cNvPr id="380" name="Google Shape;380;p45"/>
          <p:cNvPicPr preferRelativeResize="0"/>
          <p:nvPr/>
        </p:nvPicPr>
        <p:blipFill rotWithShape="1">
          <a:blip r:embed="rId3">
            <a:alphaModFix/>
          </a:blip>
          <a:srcRect b="0" l="0" r="0" t="0"/>
          <a:stretch/>
        </p:blipFill>
        <p:spPr>
          <a:xfrm>
            <a:off x="7135199" y="203400"/>
            <a:ext cx="2952874" cy="101490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p46"/>
          <p:cNvSpPr txBox="1"/>
          <p:nvPr>
            <p:ph type="title"/>
          </p:nvPr>
        </p:nvSpPr>
        <p:spPr>
          <a:xfrm>
            <a:off x="727650" y="5620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Memoria Paginada x86 : Page Table Entry </a:t>
            </a:r>
            <a:endParaRPr/>
          </a:p>
        </p:txBody>
      </p:sp>
      <p:pic>
        <p:nvPicPr>
          <p:cNvPr id="386" name="Google Shape;386;p46"/>
          <p:cNvPicPr preferRelativeResize="0"/>
          <p:nvPr/>
        </p:nvPicPr>
        <p:blipFill rotWithShape="1">
          <a:blip r:embed="rId3">
            <a:alphaModFix/>
          </a:blip>
          <a:srcRect b="0" l="0" r="0" t="0"/>
          <a:stretch/>
        </p:blipFill>
        <p:spPr>
          <a:xfrm>
            <a:off x="3647275" y="1690300"/>
            <a:ext cx="5262750" cy="3071975"/>
          </a:xfrm>
          <a:prstGeom prst="rect">
            <a:avLst/>
          </a:prstGeom>
          <a:noFill/>
          <a:ln>
            <a:noFill/>
          </a:ln>
        </p:spPr>
      </p:pic>
      <p:sp>
        <p:nvSpPr>
          <p:cNvPr id="387" name="Google Shape;387;p46"/>
          <p:cNvSpPr txBox="1"/>
          <p:nvPr>
            <p:ph idx="1" type="body"/>
          </p:nvPr>
        </p:nvSpPr>
        <p:spPr>
          <a:xfrm>
            <a:off x="154075" y="1417650"/>
            <a:ext cx="3493200" cy="2958000"/>
          </a:xfrm>
          <a:prstGeom prst="rect">
            <a:avLst/>
          </a:prstGeom>
          <a:noFill/>
          <a:ln>
            <a:noFill/>
          </a:ln>
        </p:spPr>
        <p:txBody>
          <a:bodyPr anchorCtr="0" anchor="t" bIns="91425" lIns="91425" spcFirstLastPara="1" rIns="91425" wrap="square" tIns="91425">
            <a:normAutofit/>
          </a:bodyPr>
          <a:lstStyle/>
          <a:p>
            <a:pPr indent="0" lvl="0" marL="0" rtl="0" algn="just">
              <a:lnSpc>
                <a:spcPct val="115000"/>
              </a:lnSpc>
              <a:spcBef>
                <a:spcPts val="0"/>
              </a:spcBef>
              <a:spcAft>
                <a:spcPts val="0"/>
              </a:spcAft>
              <a:buSzPts val="1300"/>
              <a:buNone/>
            </a:pPr>
            <a:r>
              <a:rPr lang="en" sz="1700"/>
              <a:t>Una entrada de la page table, ocupa 4 bytes.</a:t>
            </a:r>
            <a:endParaRPr sz="1700"/>
          </a:p>
          <a:p>
            <a:pPr indent="0" lvl="0" marL="0" rtl="0" algn="just">
              <a:lnSpc>
                <a:spcPct val="115000"/>
              </a:lnSpc>
              <a:spcBef>
                <a:spcPts val="1200"/>
              </a:spcBef>
              <a:spcAft>
                <a:spcPts val="0"/>
              </a:spcAft>
              <a:buSzPts val="1300"/>
              <a:buNone/>
            </a:pPr>
            <a:r>
              <a:rPr lang="en" sz="1700"/>
              <a:t>La page directory posee 1024 entradas</a:t>
            </a:r>
            <a:endParaRPr sz="1700"/>
          </a:p>
          <a:p>
            <a:pPr indent="0" lvl="0" marL="0" rtl="0" algn="l">
              <a:lnSpc>
                <a:spcPct val="115000"/>
              </a:lnSpc>
              <a:spcBef>
                <a:spcPts val="1200"/>
              </a:spcBef>
              <a:spcAft>
                <a:spcPts val="0"/>
              </a:spcAft>
              <a:buSzPts val="1300"/>
              <a:buNone/>
            </a:pPr>
            <a:r>
              <a:t/>
            </a:r>
            <a:endParaRPr sz="1700"/>
          </a:p>
          <a:p>
            <a:pPr indent="0" lvl="0" marL="0" rtl="0" algn="l">
              <a:lnSpc>
                <a:spcPct val="115000"/>
              </a:lnSpc>
              <a:spcBef>
                <a:spcPts val="1200"/>
              </a:spcBef>
              <a:spcAft>
                <a:spcPts val="1200"/>
              </a:spcAft>
              <a:buSzPts val="1300"/>
              <a:buNone/>
            </a:pPr>
            <a:r>
              <a:t/>
            </a:r>
            <a:endParaRPr sz="1700"/>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p47"/>
          <p:cNvSpPr txBox="1"/>
          <p:nvPr>
            <p:ph type="title"/>
          </p:nvPr>
        </p:nvSpPr>
        <p:spPr>
          <a:xfrm>
            <a:off x="727650" y="5620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Memoria Paginada x86 : Page Table Entry </a:t>
            </a:r>
            <a:endParaRPr/>
          </a:p>
        </p:txBody>
      </p:sp>
      <p:sp>
        <p:nvSpPr>
          <p:cNvPr id="393" name="Google Shape;393;p47"/>
          <p:cNvSpPr txBox="1"/>
          <p:nvPr>
            <p:ph idx="1" type="body"/>
          </p:nvPr>
        </p:nvSpPr>
        <p:spPr>
          <a:xfrm>
            <a:off x="154075" y="1417650"/>
            <a:ext cx="8908500" cy="36204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523"/>
              <a:buNone/>
            </a:pPr>
            <a:r>
              <a:rPr lang="en" sz="907"/>
              <a:t>Present (P): Este bit indica si la página de memoria física asociada con esta entrada de la tabla de páginas está presente en la memoria física. Si está establecido (1), la página está presente y se puede acceder. Si está desactivado (0), cualquier intento de acceso a la página causará un fallo de página.</a:t>
            </a:r>
            <a:endParaRPr sz="907"/>
          </a:p>
          <a:p>
            <a:pPr indent="0" lvl="0" marL="0" rtl="0" algn="just">
              <a:lnSpc>
                <a:spcPct val="115000"/>
              </a:lnSpc>
              <a:spcBef>
                <a:spcPts val="0"/>
              </a:spcBef>
              <a:spcAft>
                <a:spcPts val="0"/>
              </a:spcAft>
              <a:buSzPts val="523"/>
              <a:buNone/>
            </a:pPr>
            <a:r>
              <a:t/>
            </a:r>
            <a:endParaRPr sz="907"/>
          </a:p>
          <a:p>
            <a:pPr indent="0" lvl="0" marL="0" rtl="0" algn="just">
              <a:lnSpc>
                <a:spcPct val="115000"/>
              </a:lnSpc>
              <a:spcBef>
                <a:spcPts val="0"/>
              </a:spcBef>
              <a:spcAft>
                <a:spcPts val="0"/>
              </a:spcAft>
              <a:buSzPts val="523"/>
              <a:buNone/>
            </a:pPr>
            <a:r>
              <a:rPr lang="en" sz="907"/>
              <a:t>Read/Write (R/W): Este bit controla si la página de memoria mapeada por esta entrada es de solo lectura (0) o lectura/escritura (1).</a:t>
            </a:r>
            <a:endParaRPr sz="907"/>
          </a:p>
          <a:p>
            <a:pPr indent="0" lvl="0" marL="0" rtl="0" algn="just">
              <a:lnSpc>
                <a:spcPct val="115000"/>
              </a:lnSpc>
              <a:spcBef>
                <a:spcPts val="0"/>
              </a:spcBef>
              <a:spcAft>
                <a:spcPts val="0"/>
              </a:spcAft>
              <a:buSzPts val="523"/>
              <a:buNone/>
            </a:pPr>
            <a:r>
              <a:t/>
            </a:r>
            <a:endParaRPr sz="907"/>
          </a:p>
          <a:p>
            <a:pPr indent="0" lvl="0" marL="0" rtl="0" algn="just">
              <a:lnSpc>
                <a:spcPct val="115000"/>
              </a:lnSpc>
              <a:spcBef>
                <a:spcPts val="0"/>
              </a:spcBef>
              <a:spcAft>
                <a:spcPts val="0"/>
              </a:spcAft>
              <a:buSzPts val="523"/>
              <a:buNone/>
            </a:pPr>
            <a:r>
              <a:rPr lang="en" sz="907"/>
              <a:t>User/Supervisor (U/S): Este bit determina los privilegios de acceso a la página de memoria mapeada. Si está configurado, la página es accesible en modo usuario y modo supervisor. Si está desactivado, solo es accesible en modo supervisor.</a:t>
            </a:r>
            <a:endParaRPr sz="907"/>
          </a:p>
          <a:p>
            <a:pPr indent="0" lvl="0" marL="0" rtl="0" algn="just">
              <a:lnSpc>
                <a:spcPct val="115000"/>
              </a:lnSpc>
              <a:spcBef>
                <a:spcPts val="0"/>
              </a:spcBef>
              <a:spcAft>
                <a:spcPts val="0"/>
              </a:spcAft>
              <a:buSzPts val="523"/>
              <a:buNone/>
            </a:pPr>
            <a:r>
              <a:t/>
            </a:r>
            <a:endParaRPr sz="907"/>
          </a:p>
          <a:p>
            <a:pPr indent="0" lvl="0" marL="0" rtl="0" algn="just">
              <a:lnSpc>
                <a:spcPct val="115000"/>
              </a:lnSpc>
              <a:spcBef>
                <a:spcPts val="0"/>
              </a:spcBef>
              <a:spcAft>
                <a:spcPts val="0"/>
              </a:spcAft>
              <a:buSzPts val="523"/>
              <a:buNone/>
            </a:pPr>
            <a:r>
              <a:rPr lang="en" sz="907"/>
              <a:t>Write-through (W/T): Este bit controla la política de escritura en caché para la página de memoria mapeada. Si está establecido, las escrituras se realizan a través de la caché. Si está desactivado, las escrituras se pueden realizar directamente en la memoria principal.</a:t>
            </a:r>
            <a:endParaRPr sz="907"/>
          </a:p>
          <a:p>
            <a:pPr indent="0" lvl="0" marL="0" rtl="0" algn="just">
              <a:lnSpc>
                <a:spcPct val="115000"/>
              </a:lnSpc>
              <a:spcBef>
                <a:spcPts val="0"/>
              </a:spcBef>
              <a:spcAft>
                <a:spcPts val="0"/>
              </a:spcAft>
              <a:buSzPts val="523"/>
              <a:buNone/>
            </a:pPr>
            <a:r>
              <a:t/>
            </a:r>
            <a:endParaRPr sz="907"/>
          </a:p>
          <a:p>
            <a:pPr indent="0" lvl="0" marL="0" rtl="0" algn="just">
              <a:lnSpc>
                <a:spcPct val="115000"/>
              </a:lnSpc>
              <a:spcBef>
                <a:spcPts val="0"/>
              </a:spcBef>
              <a:spcAft>
                <a:spcPts val="0"/>
              </a:spcAft>
              <a:buSzPts val="523"/>
              <a:buNone/>
            </a:pPr>
            <a:r>
              <a:rPr lang="en" sz="907"/>
              <a:t>Cache Disable (C): Este bit se utiliza para desactivar la caché para la página de memoria mapeada. Si está establecido, la caché está desactivada para la página. Si está desactivado, la caché puede utilizarse.</a:t>
            </a:r>
            <a:endParaRPr sz="907"/>
          </a:p>
          <a:p>
            <a:pPr indent="0" lvl="0" marL="0" rtl="0" algn="just">
              <a:lnSpc>
                <a:spcPct val="115000"/>
              </a:lnSpc>
              <a:spcBef>
                <a:spcPts val="0"/>
              </a:spcBef>
              <a:spcAft>
                <a:spcPts val="0"/>
              </a:spcAft>
              <a:buSzPts val="523"/>
              <a:buNone/>
            </a:pPr>
            <a:r>
              <a:t/>
            </a:r>
            <a:endParaRPr sz="907"/>
          </a:p>
          <a:p>
            <a:pPr indent="0" lvl="0" marL="0" rtl="0" algn="just">
              <a:lnSpc>
                <a:spcPct val="115000"/>
              </a:lnSpc>
              <a:spcBef>
                <a:spcPts val="0"/>
              </a:spcBef>
              <a:spcAft>
                <a:spcPts val="0"/>
              </a:spcAft>
              <a:buSzPts val="523"/>
              <a:buNone/>
            </a:pPr>
            <a:r>
              <a:rPr lang="en" sz="907"/>
              <a:t>Accessed (A): Este bit se establece por hardware cada vez que se accede a la página de memoria mapeada. Es útil para la gestión de la memoria y la optimización de algoritmos de reemplazo de páginas.</a:t>
            </a:r>
            <a:endParaRPr sz="907"/>
          </a:p>
          <a:p>
            <a:pPr indent="0" lvl="0" marL="0" rtl="0" algn="just">
              <a:lnSpc>
                <a:spcPct val="115000"/>
              </a:lnSpc>
              <a:spcBef>
                <a:spcPts val="0"/>
              </a:spcBef>
              <a:spcAft>
                <a:spcPts val="0"/>
              </a:spcAft>
              <a:buSzPts val="523"/>
              <a:buNone/>
            </a:pPr>
            <a:r>
              <a:t/>
            </a:r>
            <a:endParaRPr sz="907"/>
          </a:p>
          <a:p>
            <a:pPr indent="0" lvl="0" marL="0" rtl="0" algn="just">
              <a:lnSpc>
                <a:spcPct val="115000"/>
              </a:lnSpc>
              <a:spcBef>
                <a:spcPts val="0"/>
              </a:spcBef>
              <a:spcAft>
                <a:spcPts val="0"/>
              </a:spcAft>
              <a:buSzPts val="523"/>
              <a:buNone/>
            </a:pPr>
            <a:r>
              <a:rPr lang="en" sz="907"/>
              <a:t>Dirty (D): Este bit se establece por hardware cada vez que se escribe en la página de memoria mapeada. Indica que la página ha sido modificada desde la última vez que se limpió.</a:t>
            </a:r>
            <a:endParaRPr sz="907"/>
          </a:p>
          <a:p>
            <a:pPr indent="0" lvl="0" marL="0" rtl="0" algn="just">
              <a:lnSpc>
                <a:spcPct val="115000"/>
              </a:lnSpc>
              <a:spcBef>
                <a:spcPts val="0"/>
              </a:spcBef>
              <a:spcAft>
                <a:spcPts val="0"/>
              </a:spcAft>
              <a:buSzPts val="523"/>
              <a:buNone/>
            </a:pPr>
            <a:r>
              <a:t/>
            </a:r>
            <a:endParaRPr sz="907"/>
          </a:p>
          <a:p>
            <a:pPr indent="0" lvl="0" marL="0" rtl="0" algn="just">
              <a:lnSpc>
                <a:spcPct val="115000"/>
              </a:lnSpc>
              <a:spcBef>
                <a:spcPts val="0"/>
              </a:spcBef>
              <a:spcAft>
                <a:spcPts val="0"/>
              </a:spcAft>
              <a:buSzPts val="523"/>
              <a:buNone/>
            </a:pPr>
            <a:r>
              <a:rPr lang="en" sz="907"/>
              <a:t>Global (G): Este bit se utiliza para páginas globales. Si está establecido, la página no se elimina del caché de traducción de direcciones (TLB) cuando se cambia el contexto del proceso.</a:t>
            </a:r>
            <a:endParaRPr sz="907"/>
          </a:p>
          <a:p>
            <a:pPr indent="0" lvl="0" marL="0" rtl="0" algn="just">
              <a:lnSpc>
                <a:spcPct val="115000"/>
              </a:lnSpc>
              <a:spcBef>
                <a:spcPts val="0"/>
              </a:spcBef>
              <a:spcAft>
                <a:spcPts val="0"/>
              </a:spcAft>
              <a:buSzPts val="523"/>
              <a:buNone/>
            </a:pPr>
            <a:r>
              <a:t/>
            </a:r>
            <a:endParaRPr sz="907"/>
          </a:p>
          <a:p>
            <a:pPr indent="0" lvl="0" marL="457200" rtl="0" algn="just">
              <a:lnSpc>
                <a:spcPct val="115000"/>
              </a:lnSpc>
              <a:spcBef>
                <a:spcPts val="0"/>
              </a:spcBef>
              <a:spcAft>
                <a:spcPts val="0"/>
              </a:spcAft>
              <a:buSzPts val="523"/>
              <a:buNone/>
            </a:pPr>
            <a:r>
              <a:rPr lang="en" sz="907"/>
              <a:t>Available (Avail): Estos bits están disponibles para el uso del software y pueden ser utilizados para almacenar información adicional específica del sistema operativo o de la aplicación.</a:t>
            </a:r>
            <a:endParaRPr sz="907"/>
          </a:p>
          <a:p>
            <a:pPr indent="0" lvl="0" marL="0" rtl="0" algn="l">
              <a:lnSpc>
                <a:spcPct val="115000"/>
              </a:lnSpc>
              <a:spcBef>
                <a:spcPts val="0"/>
              </a:spcBef>
              <a:spcAft>
                <a:spcPts val="0"/>
              </a:spcAft>
              <a:buSzPts val="523"/>
              <a:buNone/>
            </a:pPr>
            <a:r>
              <a:t/>
            </a:r>
            <a:endParaRPr sz="907"/>
          </a:p>
          <a:p>
            <a:pPr indent="0" lvl="0" marL="0" rtl="0" algn="l">
              <a:lnSpc>
                <a:spcPct val="115000"/>
              </a:lnSpc>
              <a:spcBef>
                <a:spcPts val="0"/>
              </a:spcBef>
              <a:spcAft>
                <a:spcPts val="0"/>
              </a:spcAft>
              <a:buSzPts val="523"/>
              <a:buNone/>
            </a:pPr>
            <a:r>
              <a:t/>
            </a:r>
            <a:endParaRPr sz="907"/>
          </a:p>
        </p:txBody>
      </p:sp>
      <p:pic>
        <p:nvPicPr>
          <p:cNvPr id="394" name="Google Shape;394;p47"/>
          <p:cNvPicPr preferRelativeResize="0"/>
          <p:nvPr/>
        </p:nvPicPr>
        <p:blipFill rotWithShape="1">
          <a:blip r:embed="rId3">
            <a:alphaModFix/>
          </a:blip>
          <a:srcRect b="0" l="0" r="0" t="0"/>
          <a:stretch/>
        </p:blipFill>
        <p:spPr>
          <a:xfrm>
            <a:off x="6987650" y="246525"/>
            <a:ext cx="4693124" cy="116625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sp>
        <p:nvSpPr>
          <p:cNvPr id="399" name="Google Shape;399;p48"/>
          <p:cNvSpPr txBox="1"/>
          <p:nvPr>
            <p:ph idx="1" type="body"/>
          </p:nvPr>
        </p:nvSpPr>
        <p:spPr>
          <a:xfrm>
            <a:off x="723300" y="4819801"/>
            <a:ext cx="7697400" cy="460500"/>
          </a:xfrm>
          <a:prstGeom prst="rect">
            <a:avLst/>
          </a:prstGeom>
          <a:noFill/>
          <a:ln>
            <a:noFill/>
          </a:ln>
        </p:spPr>
        <p:txBody>
          <a:bodyPr anchorCtr="0" anchor="ctr" bIns="91425" lIns="91425" spcFirstLastPara="1" rIns="91425" wrap="square" tIns="91425">
            <a:normAutofit fontScale="85000" lnSpcReduction="20000"/>
          </a:bodyPr>
          <a:lstStyle/>
          <a:p>
            <a:pPr indent="0" lvl="0" marL="0" rtl="0" algn="ctr">
              <a:lnSpc>
                <a:spcPct val="100000"/>
              </a:lnSpc>
              <a:spcBef>
                <a:spcPts val="0"/>
              </a:spcBef>
              <a:spcAft>
                <a:spcPts val="0"/>
              </a:spcAft>
              <a:buSzPct val="58823"/>
              <a:buNone/>
            </a:pPr>
            <a:r>
              <a:rPr b="1" lang="en" sz="2600">
                <a:solidFill>
                  <a:schemeClr val="dk2"/>
                </a:solidFill>
                <a:latin typeface="Raleway"/>
                <a:ea typeface="Raleway"/>
                <a:cs typeface="Raleway"/>
                <a:sym typeface="Raleway"/>
              </a:rPr>
              <a:t>Memoria Paginada x86</a:t>
            </a:r>
            <a:endParaRPr/>
          </a:p>
        </p:txBody>
      </p:sp>
      <p:pic>
        <p:nvPicPr>
          <p:cNvPr id="400" name="Google Shape;400;p48"/>
          <p:cNvPicPr preferRelativeResize="0"/>
          <p:nvPr/>
        </p:nvPicPr>
        <p:blipFill rotWithShape="1">
          <a:blip r:embed="rId3">
            <a:alphaModFix/>
          </a:blip>
          <a:srcRect b="0" l="0" r="0" t="0"/>
          <a:stretch/>
        </p:blipFill>
        <p:spPr>
          <a:xfrm>
            <a:off x="3814350" y="164475"/>
            <a:ext cx="5329650" cy="4208074"/>
          </a:xfrm>
          <a:prstGeom prst="rect">
            <a:avLst/>
          </a:prstGeom>
          <a:noFill/>
          <a:ln>
            <a:noFill/>
          </a:ln>
        </p:spPr>
      </p:pic>
      <p:sp>
        <p:nvSpPr>
          <p:cNvPr id="401" name="Google Shape;401;p48"/>
          <p:cNvSpPr txBox="1"/>
          <p:nvPr/>
        </p:nvSpPr>
        <p:spPr>
          <a:xfrm>
            <a:off x="0" y="0"/>
            <a:ext cx="4028400" cy="4802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0" i="0" lang="en" sz="1500" u="none" cap="none" strike="noStrike">
                <a:solidFill>
                  <a:srgbClr val="000000"/>
                </a:solidFill>
                <a:latin typeface="Arial"/>
                <a:ea typeface="Arial"/>
                <a:cs typeface="Arial"/>
                <a:sym typeface="Arial"/>
              </a:rPr>
              <a:t>Los registros importantes para la paginación son: </a:t>
            </a:r>
            <a:r>
              <a:rPr b="1" i="0" lang="en" sz="1500" u="none" cap="none" strike="noStrike">
                <a:solidFill>
                  <a:srgbClr val="000000"/>
                </a:solidFill>
                <a:latin typeface="Arial"/>
                <a:ea typeface="Arial"/>
                <a:cs typeface="Arial"/>
                <a:sym typeface="Arial"/>
              </a:rPr>
              <a:t>CR0</a:t>
            </a:r>
            <a:r>
              <a:rPr b="0" i="0" lang="en" sz="1500" u="none" cap="none" strike="noStrike">
                <a:solidFill>
                  <a:srgbClr val="000000"/>
                </a:solidFill>
                <a:latin typeface="Arial"/>
                <a:ea typeface="Arial"/>
                <a:cs typeface="Arial"/>
                <a:sym typeface="Arial"/>
              </a:rPr>
              <a:t> y </a:t>
            </a:r>
            <a:r>
              <a:rPr b="1" i="0" lang="en" sz="1500" u="none" cap="none" strike="noStrike">
                <a:solidFill>
                  <a:srgbClr val="000000"/>
                </a:solidFill>
                <a:latin typeface="Arial"/>
                <a:ea typeface="Arial"/>
                <a:cs typeface="Arial"/>
                <a:sym typeface="Arial"/>
              </a:rPr>
              <a:t>CR3</a:t>
            </a:r>
            <a:r>
              <a:rPr b="0" i="0" lang="en" sz="1500" u="none" cap="none" strike="noStrike">
                <a:solidFill>
                  <a:srgbClr val="000000"/>
                </a:solidFill>
                <a:latin typeface="Arial"/>
                <a:ea typeface="Arial"/>
                <a:cs typeface="Arial"/>
                <a:sym typeface="Arial"/>
              </a:rPr>
              <a:t>.</a:t>
            </a:r>
            <a:endParaRPr b="0" i="0" sz="15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rPr b="0" i="0" lang="en" sz="1500" u="none" cap="none" strike="noStrike">
                <a:solidFill>
                  <a:srgbClr val="000000"/>
                </a:solidFill>
                <a:latin typeface="Arial"/>
                <a:ea typeface="Arial"/>
                <a:cs typeface="Arial"/>
                <a:sym typeface="Arial"/>
              </a:rPr>
              <a:t>	El bit más a la izquierda de el registro CR0 si está en 0 determina que la lineal address se convierte directamente en physical address para acceder a la memoria. Si PG está en 1 la lineal address debe ser convertida en physical address a través del mecanismo de paginación.</a:t>
            </a:r>
            <a:endParaRPr b="0" i="0" sz="15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rPr b="0" i="0" lang="en" sz="1500" u="none" cap="none" strike="noStrike">
                <a:solidFill>
                  <a:srgbClr val="000000"/>
                </a:solidFill>
                <a:latin typeface="Arial"/>
                <a:ea typeface="Arial"/>
                <a:cs typeface="Arial"/>
                <a:sym typeface="Arial"/>
              </a:rPr>
              <a:t>	CR3 contiene page directory base que contiene 1024 entradas de 4 bytes cada una, cada entrada en el page directory ocupa 4 bytes y direcciona a una page table que contiene 1024 entradas.</a:t>
            </a:r>
            <a:endParaRPr b="0" i="0" sz="15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p49"/>
          <p:cNvSpPr txBox="1"/>
          <p:nvPr>
            <p:ph type="title"/>
          </p:nvPr>
        </p:nvSpPr>
        <p:spPr>
          <a:xfrm>
            <a:off x="727650" y="540425"/>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Memoria Paginada: CR3</a:t>
            </a:r>
            <a:endParaRPr/>
          </a:p>
        </p:txBody>
      </p:sp>
      <p:pic>
        <p:nvPicPr>
          <p:cNvPr id="407" name="Google Shape;407;p49"/>
          <p:cNvPicPr preferRelativeResize="0"/>
          <p:nvPr/>
        </p:nvPicPr>
        <p:blipFill rotWithShape="1">
          <a:blip r:embed="rId3">
            <a:alphaModFix/>
          </a:blip>
          <a:srcRect b="0" l="0" r="0" t="0"/>
          <a:stretch/>
        </p:blipFill>
        <p:spPr>
          <a:xfrm>
            <a:off x="4677275" y="80825"/>
            <a:ext cx="4784525" cy="647025"/>
          </a:xfrm>
          <a:prstGeom prst="rect">
            <a:avLst/>
          </a:prstGeom>
          <a:noFill/>
          <a:ln>
            <a:noFill/>
          </a:ln>
        </p:spPr>
      </p:pic>
      <p:sp>
        <p:nvSpPr>
          <p:cNvPr id="408" name="Google Shape;408;p49"/>
          <p:cNvSpPr txBox="1"/>
          <p:nvPr>
            <p:ph idx="1" type="body"/>
          </p:nvPr>
        </p:nvSpPr>
        <p:spPr>
          <a:xfrm>
            <a:off x="507175" y="1394125"/>
            <a:ext cx="8370300" cy="3625800"/>
          </a:xfrm>
          <a:prstGeom prst="rect">
            <a:avLst/>
          </a:prstGeom>
          <a:noFill/>
          <a:ln>
            <a:noFill/>
          </a:ln>
        </p:spPr>
        <p:txBody>
          <a:bodyPr anchorCtr="0" anchor="t" bIns="91425" lIns="91425" spcFirstLastPara="1" rIns="91425" wrap="square" tIns="91425">
            <a:noAutofit/>
          </a:bodyPr>
          <a:lstStyle/>
          <a:p>
            <a:pPr indent="-313568" lvl="0" marL="457200" rtl="0" algn="l">
              <a:lnSpc>
                <a:spcPct val="95000"/>
              </a:lnSpc>
              <a:spcBef>
                <a:spcPts val="1200"/>
              </a:spcBef>
              <a:spcAft>
                <a:spcPts val="0"/>
              </a:spcAft>
              <a:buClr>
                <a:srgbClr val="000000"/>
              </a:buClr>
              <a:buSzPts val="1338"/>
              <a:buFont typeface="Arial"/>
              <a:buChar char="●"/>
            </a:pPr>
            <a:r>
              <a:rPr b="1" lang="en" sz="1462"/>
              <a:t>Bits de Dirección de la Base de la Tabla de Directorios de Páginas (PDBR)</a:t>
            </a:r>
            <a:r>
              <a:rPr lang="en" sz="1462"/>
              <a:t>: Estos bits contienen la dirección base de la tabla de directorios de páginas. En sistemas x86 sin PAE, los bits 31-12 de CR3 apuntan a la base de la tabla de directorios de páginas y los bits 11-0 son ignorados (y generalmente se establecen en 0),</a:t>
            </a:r>
            <a:endParaRPr sz="1462"/>
          </a:p>
          <a:p>
            <a:pPr indent="-313568" lvl="0" marL="457200" rtl="0" algn="l">
              <a:lnSpc>
                <a:spcPct val="95000"/>
              </a:lnSpc>
              <a:spcBef>
                <a:spcPts val="0"/>
              </a:spcBef>
              <a:spcAft>
                <a:spcPts val="0"/>
              </a:spcAft>
              <a:buClr>
                <a:srgbClr val="000000"/>
              </a:buClr>
              <a:buSzPts val="1338"/>
              <a:buFont typeface="Arial"/>
              <a:buChar char="●"/>
            </a:pPr>
            <a:r>
              <a:rPr b="1" lang="en" sz="1462"/>
              <a:t>PCD (Page-Level Cache Disable, Bit 4)</a:t>
            </a:r>
            <a:r>
              <a:rPr lang="en" sz="1462"/>
              <a:t>: Si se establece, la paginación no se cachea. Sin embargo, este bit es a menudo ignorado, con las características de cacheo determinadas por las entradas individuales de la tabla de páginas.</a:t>
            </a:r>
            <a:endParaRPr sz="1462"/>
          </a:p>
          <a:p>
            <a:pPr indent="-313568" lvl="0" marL="457200" rtl="0" algn="l">
              <a:lnSpc>
                <a:spcPct val="95000"/>
              </a:lnSpc>
              <a:spcBef>
                <a:spcPts val="0"/>
              </a:spcBef>
              <a:spcAft>
                <a:spcPts val="0"/>
              </a:spcAft>
              <a:buClr>
                <a:srgbClr val="000000"/>
              </a:buClr>
              <a:buSzPts val="1338"/>
              <a:buFont typeface="Arial"/>
              <a:buChar char="●"/>
            </a:pPr>
            <a:r>
              <a:rPr b="1" lang="en" sz="1462"/>
              <a:t>PWT (Page-Level Write-Through, Bit 3): </a:t>
            </a:r>
            <a:r>
              <a:rPr lang="en" sz="1462"/>
              <a:t>Controla las características de caching para las tablas de páginas. Si se establece, se utiliza la política de cacheo de Write-Through; si se borra, se utiliza Write-Back. Son políticas de caché utilizadas en sistemas informáticos, especialmente en relación con la memoria caché de la CPU y algunas veces en sistemas de almacenamiento.</a:t>
            </a:r>
            <a:endParaRPr sz="1462"/>
          </a:p>
          <a:p>
            <a:pPr indent="0" lvl="0" marL="0" rtl="0" algn="l">
              <a:lnSpc>
                <a:spcPct val="95000"/>
              </a:lnSpc>
              <a:spcBef>
                <a:spcPts val="1200"/>
              </a:spcBef>
              <a:spcAft>
                <a:spcPts val="1200"/>
              </a:spcAft>
              <a:buSzPts val="688"/>
              <a:buNone/>
            </a:pPr>
            <a:r>
              <a:t/>
            </a:r>
            <a:endParaRPr sz="1462"/>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5"/>
          <p:cNvSpPr txBox="1"/>
          <p:nvPr>
            <p:ph type="title"/>
          </p:nvPr>
        </p:nvSpPr>
        <p:spPr>
          <a:xfrm>
            <a:off x="729450" y="460830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 memoria de núcleos de ferrita</a:t>
            </a:r>
            <a:endParaRPr/>
          </a:p>
        </p:txBody>
      </p:sp>
      <p:sp>
        <p:nvSpPr>
          <p:cNvPr id="112" name="Google Shape;112;p5"/>
          <p:cNvSpPr txBox="1"/>
          <p:nvPr>
            <p:ph idx="1" type="body"/>
          </p:nvPr>
        </p:nvSpPr>
        <p:spPr>
          <a:xfrm>
            <a:off x="729450" y="2078875"/>
            <a:ext cx="7688700" cy="22611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300"/>
              <a:buNone/>
            </a:pPr>
            <a:r>
              <a:t/>
            </a:r>
            <a:endParaRPr/>
          </a:p>
        </p:txBody>
      </p:sp>
      <p:pic>
        <p:nvPicPr>
          <p:cNvPr id="113" name="Google Shape;113;p5"/>
          <p:cNvPicPr preferRelativeResize="0"/>
          <p:nvPr/>
        </p:nvPicPr>
        <p:blipFill rotWithShape="1">
          <a:blip r:embed="rId3">
            <a:alphaModFix/>
          </a:blip>
          <a:srcRect b="0" l="0" r="0" t="0"/>
          <a:stretch/>
        </p:blipFill>
        <p:spPr>
          <a:xfrm>
            <a:off x="3862476" y="535650"/>
            <a:ext cx="3745000" cy="3583725"/>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50"/>
          <p:cNvSpPr txBox="1"/>
          <p:nvPr>
            <p:ph type="title"/>
          </p:nvPr>
        </p:nvSpPr>
        <p:spPr>
          <a:xfrm>
            <a:off x="727650" y="540425"/>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Memoria Paginada: CR3</a:t>
            </a:r>
            <a:endParaRPr/>
          </a:p>
        </p:txBody>
      </p:sp>
      <p:pic>
        <p:nvPicPr>
          <p:cNvPr id="414" name="Google Shape;414;p50"/>
          <p:cNvPicPr preferRelativeResize="0"/>
          <p:nvPr/>
        </p:nvPicPr>
        <p:blipFill rotWithShape="1">
          <a:blip r:embed="rId3">
            <a:alphaModFix/>
          </a:blip>
          <a:srcRect b="0" l="0" r="0" t="0"/>
          <a:stretch/>
        </p:blipFill>
        <p:spPr>
          <a:xfrm>
            <a:off x="4677275" y="80825"/>
            <a:ext cx="4784525" cy="647025"/>
          </a:xfrm>
          <a:prstGeom prst="rect">
            <a:avLst/>
          </a:prstGeom>
          <a:noFill/>
          <a:ln>
            <a:noFill/>
          </a:ln>
        </p:spPr>
      </p:pic>
      <p:sp>
        <p:nvSpPr>
          <p:cNvPr id="415" name="Google Shape;415;p50"/>
          <p:cNvSpPr txBox="1"/>
          <p:nvPr>
            <p:ph idx="1" type="body"/>
          </p:nvPr>
        </p:nvSpPr>
        <p:spPr>
          <a:xfrm>
            <a:off x="495400" y="1323500"/>
            <a:ext cx="8370300" cy="3625800"/>
          </a:xfrm>
          <a:prstGeom prst="rect">
            <a:avLst/>
          </a:prstGeom>
          <a:noFill/>
          <a:ln>
            <a:noFill/>
          </a:ln>
        </p:spPr>
        <p:txBody>
          <a:bodyPr anchorCtr="0" anchor="t" bIns="91425" lIns="91425" spcFirstLastPara="1" rIns="91425" wrap="square" tIns="91425">
            <a:noAutofit/>
          </a:bodyPr>
          <a:lstStyle/>
          <a:p>
            <a:pPr indent="0" lvl="0" marL="0" rtl="0" algn="just">
              <a:lnSpc>
                <a:spcPct val="95000"/>
              </a:lnSpc>
              <a:spcBef>
                <a:spcPts val="0"/>
              </a:spcBef>
              <a:spcAft>
                <a:spcPts val="0"/>
              </a:spcAft>
              <a:buSzPts val="688"/>
              <a:buNone/>
            </a:pPr>
            <a:r>
              <a:rPr lang="en" sz="1562"/>
              <a:t>El registro CR3 es uno de los registros de control y es fundamental para la administración de la memoria virtual.</a:t>
            </a:r>
            <a:endParaRPr sz="1562"/>
          </a:p>
          <a:p>
            <a:pPr indent="-319918" lvl="0" marL="457200" rtl="0" algn="l">
              <a:lnSpc>
                <a:spcPct val="95000"/>
              </a:lnSpc>
              <a:spcBef>
                <a:spcPts val="1200"/>
              </a:spcBef>
              <a:spcAft>
                <a:spcPts val="0"/>
              </a:spcAft>
              <a:buClr>
                <a:srgbClr val="000000"/>
              </a:buClr>
              <a:buSzPts val="1438"/>
              <a:buFont typeface="Arial"/>
              <a:buChar char="●"/>
            </a:pPr>
            <a:r>
              <a:rPr b="1" lang="en" sz="1438">
                <a:solidFill>
                  <a:srgbClr val="000000"/>
                </a:solidFill>
                <a:latin typeface="Arial"/>
                <a:ea typeface="Arial"/>
                <a:cs typeface="Arial"/>
                <a:sym typeface="Arial"/>
              </a:rPr>
              <a:t>Función Principal</a:t>
            </a:r>
            <a:r>
              <a:rPr lang="en" sz="1438">
                <a:solidFill>
                  <a:srgbClr val="000000"/>
                </a:solidFill>
                <a:latin typeface="Arial"/>
                <a:ea typeface="Arial"/>
                <a:cs typeface="Arial"/>
                <a:sym typeface="Arial"/>
              </a:rPr>
              <a:t>: El registro CR3 se utiliza para apuntar a la tabla de directorios de páginas en la memoria física. La tabla de directorios de páginas es la estructura de datos de nivel superior en el mecanismo de paginación de x86, que a su vez apunta a tablas de páginas individuales.</a:t>
            </a:r>
            <a:endParaRPr sz="1438">
              <a:solidFill>
                <a:srgbClr val="000000"/>
              </a:solidFill>
              <a:latin typeface="Arial"/>
              <a:ea typeface="Arial"/>
              <a:cs typeface="Arial"/>
              <a:sym typeface="Arial"/>
            </a:endParaRPr>
          </a:p>
          <a:p>
            <a:pPr indent="-319918" lvl="0" marL="457200" rtl="0" algn="l">
              <a:lnSpc>
                <a:spcPct val="95000"/>
              </a:lnSpc>
              <a:spcBef>
                <a:spcPts val="0"/>
              </a:spcBef>
              <a:spcAft>
                <a:spcPts val="0"/>
              </a:spcAft>
              <a:buClr>
                <a:srgbClr val="000000"/>
              </a:buClr>
              <a:buSzPts val="1438"/>
              <a:buFont typeface="Arial"/>
              <a:buChar char="●"/>
            </a:pPr>
            <a:r>
              <a:rPr b="1" lang="en" sz="1438">
                <a:solidFill>
                  <a:srgbClr val="000000"/>
                </a:solidFill>
                <a:latin typeface="Arial"/>
                <a:ea typeface="Arial"/>
                <a:cs typeface="Arial"/>
                <a:sym typeface="Arial"/>
              </a:rPr>
              <a:t>Papel en la Paginación</a:t>
            </a:r>
            <a:r>
              <a:rPr lang="en" sz="1438">
                <a:solidFill>
                  <a:srgbClr val="000000"/>
                </a:solidFill>
                <a:latin typeface="Arial"/>
                <a:ea typeface="Arial"/>
                <a:cs typeface="Arial"/>
                <a:sym typeface="Arial"/>
              </a:rPr>
              <a:t>: Cuando la paginación está habilitada (es decir, el bit PG en CR0 está establecido), cada vez que el procesador necesita traducir una dirección virtual a una dirección física, consulta la estructura de paginación que comienza en la dirección física especificada en CR3.</a:t>
            </a:r>
            <a:endParaRPr sz="1438">
              <a:solidFill>
                <a:srgbClr val="000000"/>
              </a:solidFill>
              <a:latin typeface="Arial"/>
              <a:ea typeface="Arial"/>
              <a:cs typeface="Arial"/>
              <a:sym typeface="Arial"/>
            </a:endParaRPr>
          </a:p>
          <a:p>
            <a:pPr indent="-319918" lvl="0" marL="457200" rtl="0" algn="l">
              <a:lnSpc>
                <a:spcPct val="95000"/>
              </a:lnSpc>
              <a:spcBef>
                <a:spcPts val="0"/>
              </a:spcBef>
              <a:spcAft>
                <a:spcPts val="0"/>
              </a:spcAft>
              <a:buClr>
                <a:srgbClr val="000000"/>
              </a:buClr>
              <a:buSzPts val="1438"/>
              <a:buFont typeface="Arial"/>
              <a:buChar char="●"/>
            </a:pPr>
            <a:r>
              <a:rPr b="1" lang="en" sz="1438">
                <a:solidFill>
                  <a:srgbClr val="000000"/>
                </a:solidFill>
                <a:latin typeface="Arial"/>
                <a:ea typeface="Arial"/>
                <a:cs typeface="Arial"/>
                <a:sym typeface="Arial"/>
              </a:rPr>
              <a:t>Cambios en CR3</a:t>
            </a:r>
            <a:r>
              <a:rPr lang="en" sz="1438">
                <a:solidFill>
                  <a:srgbClr val="000000"/>
                </a:solidFill>
                <a:latin typeface="Arial"/>
                <a:ea typeface="Arial"/>
                <a:cs typeface="Arial"/>
                <a:sym typeface="Arial"/>
              </a:rPr>
              <a:t>: Al cambiar el valor de CR3 (por ejemplo, al cambiar de contexto o al cambiar a un proceso diferente), efectivamente se está cambiando el espacio de direcciones virtual activo, ya que se está apuntando a una tabla de directorios de páginas diferente.</a:t>
            </a:r>
            <a:endParaRPr sz="1438">
              <a:solidFill>
                <a:srgbClr val="000000"/>
              </a:solidFill>
              <a:latin typeface="Arial"/>
              <a:ea typeface="Arial"/>
              <a:cs typeface="Arial"/>
              <a:sym typeface="Arial"/>
            </a:endParaRPr>
          </a:p>
          <a:p>
            <a:pPr indent="0" lvl="0" marL="0" rtl="0" algn="l">
              <a:lnSpc>
                <a:spcPct val="95000"/>
              </a:lnSpc>
              <a:spcBef>
                <a:spcPts val="1200"/>
              </a:spcBef>
              <a:spcAft>
                <a:spcPts val="1200"/>
              </a:spcAft>
              <a:buSzPts val="688"/>
              <a:buNone/>
            </a:pPr>
            <a:r>
              <a:t/>
            </a:r>
            <a:endParaRPr sz="1562"/>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p51"/>
          <p:cNvSpPr txBox="1"/>
          <p:nvPr>
            <p:ph type="title"/>
          </p:nvPr>
        </p:nvSpPr>
        <p:spPr>
          <a:xfrm>
            <a:off x="727650" y="540425"/>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Memoria Paginada: CR3</a:t>
            </a:r>
            <a:endParaRPr/>
          </a:p>
        </p:txBody>
      </p:sp>
      <p:pic>
        <p:nvPicPr>
          <p:cNvPr id="421" name="Google Shape;421;p51"/>
          <p:cNvPicPr preferRelativeResize="0"/>
          <p:nvPr/>
        </p:nvPicPr>
        <p:blipFill rotWithShape="1">
          <a:blip r:embed="rId3">
            <a:alphaModFix/>
          </a:blip>
          <a:srcRect b="0" l="0" r="0" t="0"/>
          <a:stretch/>
        </p:blipFill>
        <p:spPr>
          <a:xfrm>
            <a:off x="4359475" y="69050"/>
            <a:ext cx="4784525" cy="647025"/>
          </a:xfrm>
          <a:prstGeom prst="rect">
            <a:avLst/>
          </a:prstGeom>
          <a:noFill/>
          <a:ln>
            <a:noFill/>
          </a:ln>
        </p:spPr>
      </p:pic>
      <p:sp>
        <p:nvSpPr>
          <p:cNvPr id="422" name="Google Shape;422;p51"/>
          <p:cNvSpPr txBox="1"/>
          <p:nvPr>
            <p:ph idx="1" type="body"/>
          </p:nvPr>
        </p:nvSpPr>
        <p:spPr>
          <a:xfrm>
            <a:off x="507175" y="1394125"/>
            <a:ext cx="8370300" cy="3625800"/>
          </a:xfrm>
          <a:prstGeom prst="rect">
            <a:avLst/>
          </a:prstGeom>
          <a:noFill/>
          <a:ln>
            <a:noFill/>
          </a:ln>
        </p:spPr>
        <p:txBody>
          <a:bodyPr anchorCtr="0" anchor="t" bIns="91425" lIns="91425" spcFirstLastPara="1" rIns="91425" wrap="square" tIns="91425">
            <a:noAutofit/>
          </a:bodyPr>
          <a:lstStyle/>
          <a:p>
            <a:pPr indent="-332617" lvl="0" marL="457200" rtl="0" algn="l">
              <a:lnSpc>
                <a:spcPct val="95000"/>
              </a:lnSpc>
              <a:spcBef>
                <a:spcPts val="1200"/>
              </a:spcBef>
              <a:spcAft>
                <a:spcPts val="0"/>
              </a:spcAft>
              <a:buClr>
                <a:srgbClr val="000000"/>
              </a:buClr>
              <a:buSzPts val="1638"/>
              <a:buFont typeface="Arial"/>
              <a:buChar char="●"/>
            </a:pPr>
            <a:r>
              <a:rPr b="1" lang="en" sz="1637">
                <a:solidFill>
                  <a:srgbClr val="000000"/>
                </a:solidFill>
                <a:latin typeface="Arial"/>
                <a:ea typeface="Arial"/>
                <a:cs typeface="Arial"/>
                <a:sym typeface="Arial"/>
              </a:rPr>
              <a:t>Invalidación de TLB</a:t>
            </a:r>
            <a:r>
              <a:rPr lang="en" sz="1637">
                <a:solidFill>
                  <a:srgbClr val="000000"/>
                </a:solidFill>
                <a:latin typeface="Arial"/>
                <a:ea typeface="Arial"/>
                <a:cs typeface="Arial"/>
                <a:sym typeface="Arial"/>
              </a:rPr>
              <a:t>: Cada vez que se escribe en CR3, la caché de la tabla de búsqueda (TLB) se invalida automáticamente. Esto se debe a que la TLB podría contener entradas antiguas basadas en la antigua estructura de paginación, y al cambiar CR3, estas entradas ya no serían válidas.</a:t>
            </a:r>
            <a:endParaRPr sz="1637">
              <a:solidFill>
                <a:srgbClr val="000000"/>
              </a:solidFill>
              <a:latin typeface="Arial"/>
              <a:ea typeface="Arial"/>
              <a:cs typeface="Arial"/>
              <a:sym typeface="Arial"/>
            </a:endParaRPr>
          </a:p>
          <a:p>
            <a:pPr indent="-332617" lvl="0" marL="457200" rtl="0" algn="l">
              <a:lnSpc>
                <a:spcPct val="95000"/>
              </a:lnSpc>
              <a:spcBef>
                <a:spcPts val="0"/>
              </a:spcBef>
              <a:spcAft>
                <a:spcPts val="0"/>
              </a:spcAft>
              <a:buClr>
                <a:srgbClr val="000000"/>
              </a:buClr>
              <a:buSzPts val="1638"/>
              <a:buFont typeface="Arial"/>
              <a:buChar char="●"/>
            </a:pPr>
            <a:r>
              <a:rPr b="1" lang="en" sz="1637">
                <a:solidFill>
                  <a:srgbClr val="000000"/>
                </a:solidFill>
                <a:latin typeface="Arial"/>
                <a:ea typeface="Arial"/>
                <a:cs typeface="Arial"/>
                <a:sym typeface="Arial"/>
              </a:rPr>
              <a:t>Formato</a:t>
            </a:r>
            <a:r>
              <a:rPr lang="en" sz="1637">
                <a:solidFill>
                  <a:srgbClr val="000000"/>
                </a:solidFill>
                <a:latin typeface="Arial"/>
                <a:ea typeface="Arial"/>
                <a:cs typeface="Arial"/>
                <a:sym typeface="Arial"/>
              </a:rPr>
              <a:t>: La dirección almacenada en CR3 debe estar alineada a una página, lo que significa que los bits inferiores de CR3 (que especificarían un desplazamiento dentro de una página) son cero y no se utilizan en la dirección. Estos bits inferiores, sin embargo, tienen otros usos en versiones más recientes de la arquitectura x86.</a:t>
            </a:r>
            <a:endParaRPr sz="1637">
              <a:solidFill>
                <a:srgbClr val="000000"/>
              </a:solidFill>
              <a:latin typeface="Arial"/>
              <a:ea typeface="Arial"/>
              <a:cs typeface="Arial"/>
              <a:sym typeface="Arial"/>
            </a:endParaRPr>
          </a:p>
          <a:p>
            <a:pPr indent="0" lvl="0" marL="0" rtl="0" algn="l">
              <a:lnSpc>
                <a:spcPct val="95000"/>
              </a:lnSpc>
              <a:spcBef>
                <a:spcPts val="1200"/>
              </a:spcBef>
              <a:spcAft>
                <a:spcPts val="0"/>
              </a:spcAft>
              <a:buSzPts val="688"/>
              <a:buNone/>
            </a:pPr>
            <a:r>
              <a:t/>
            </a:r>
            <a:endParaRPr sz="1762"/>
          </a:p>
          <a:p>
            <a:pPr indent="0" lvl="0" marL="0" rtl="0" algn="l">
              <a:lnSpc>
                <a:spcPct val="95000"/>
              </a:lnSpc>
              <a:spcBef>
                <a:spcPts val="1200"/>
              </a:spcBef>
              <a:spcAft>
                <a:spcPts val="1200"/>
              </a:spcAft>
              <a:buSzPts val="688"/>
              <a:buNone/>
            </a:pPr>
            <a:r>
              <a:t/>
            </a:r>
            <a:endParaRPr sz="1762"/>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sp>
        <p:nvSpPr>
          <p:cNvPr id="427" name="Google Shape;427;p52"/>
          <p:cNvSpPr txBox="1"/>
          <p:nvPr>
            <p:ph type="title"/>
          </p:nvPr>
        </p:nvSpPr>
        <p:spPr>
          <a:xfrm>
            <a:off x="727650" y="540425"/>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Memoria Paginada: CR0</a:t>
            </a:r>
            <a:endParaRPr/>
          </a:p>
        </p:txBody>
      </p:sp>
      <p:sp>
        <p:nvSpPr>
          <p:cNvPr id="428" name="Google Shape;428;p52"/>
          <p:cNvSpPr txBox="1"/>
          <p:nvPr>
            <p:ph idx="1" type="body"/>
          </p:nvPr>
        </p:nvSpPr>
        <p:spPr>
          <a:xfrm>
            <a:off x="507175" y="1394125"/>
            <a:ext cx="8370300" cy="3625800"/>
          </a:xfrm>
          <a:prstGeom prst="rect">
            <a:avLst/>
          </a:prstGeom>
          <a:noFill/>
          <a:ln>
            <a:noFill/>
          </a:ln>
        </p:spPr>
        <p:txBody>
          <a:bodyPr anchorCtr="0" anchor="t" bIns="91425" lIns="91425" spcFirstLastPara="1" rIns="91425" wrap="square" tIns="91425">
            <a:noAutofit/>
          </a:bodyPr>
          <a:lstStyle/>
          <a:p>
            <a:pPr indent="0" lvl="0" marL="0" rtl="0" algn="l">
              <a:lnSpc>
                <a:spcPct val="95000"/>
              </a:lnSpc>
              <a:spcBef>
                <a:spcPts val="0"/>
              </a:spcBef>
              <a:spcAft>
                <a:spcPts val="0"/>
              </a:spcAft>
              <a:buSzPts val="1300"/>
              <a:buNone/>
            </a:pPr>
            <a:r>
              <a:rPr b="1" lang="en" sz="1637">
                <a:solidFill>
                  <a:srgbClr val="000000"/>
                </a:solidFill>
                <a:latin typeface="Arial"/>
                <a:ea typeface="Arial"/>
                <a:cs typeface="Arial"/>
                <a:sym typeface="Arial"/>
              </a:rPr>
              <a:t>	Función Principal: </a:t>
            </a:r>
            <a:r>
              <a:rPr lang="en" sz="1637">
                <a:solidFill>
                  <a:srgbClr val="000000"/>
                </a:solidFill>
                <a:latin typeface="Arial"/>
                <a:ea typeface="Arial"/>
                <a:cs typeface="Arial"/>
                <a:sym typeface="Arial"/>
              </a:rPr>
              <a:t>El registro CR0 alberga varios flags que controlan cómo opera el procesador en varios aspectos. Es especialmente importante para habilitar o deshabilitar la paginación y el modo protegido.</a:t>
            </a:r>
            <a:endParaRPr sz="1637">
              <a:solidFill>
                <a:srgbClr val="000000"/>
              </a:solidFill>
              <a:latin typeface="Arial"/>
              <a:ea typeface="Arial"/>
              <a:cs typeface="Arial"/>
              <a:sym typeface="Arial"/>
            </a:endParaRPr>
          </a:p>
          <a:p>
            <a:pPr indent="0" lvl="0" marL="0" rtl="0" algn="l">
              <a:lnSpc>
                <a:spcPct val="95000"/>
              </a:lnSpc>
              <a:spcBef>
                <a:spcPts val="1200"/>
              </a:spcBef>
              <a:spcAft>
                <a:spcPts val="0"/>
              </a:spcAft>
              <a:buSzPts val="1300"/>
              <a:buNone/>
            </a:pPr>
            <a:r>
              <a:t/>
            </a:r>
            <a:endParaRPr b="1" sz="1637">
              <a:solidFill>
                <a:srgbClr val="000000"/>
              </a:solidFill>
              <a:latin typeface="Arial"/>
              <a:ea typeface="Arial"/>
              <a:cs typeface="Arial"/>
              <a:sym typeface="Arial"/>
            </a:endParaRPr>
          </a:p>
          <a:p>
            <a:pPr indent="0" lvl="0" marL="0" rtl="0" algn="l">
              <a:lnSpc>
                <a:spcPct val="95000"/>
              </a:lnSpc>
              <a:spcBef>
                <a:spcPts val="1200"/>
              </a:spcBef>
              <a:spcAft>
                <a:spcPts val="1200"/>
              </a:spcAft>
              <a:buSzPts val="1300"/>
              <a:buNone/>
            </a:pPr>
            <a:r>
              <a:rPr b="1" lang="en" sz="1637">
                <a:solidFill>
                  <a:srgbClr val="000000"/>
                </a:solidFill>
                <a:latin typeface="Arial"/>
                <a:ea typeface="Arial"/>
                <a:cs typeface="Arial"/>
                <a:sym typeface="Arial"/>
              </a:rPr>
              <a:t>	</a:t>
            </a:r>
            <a:endParaRPr sz="1762"/>
          </a:p>
        </p:txBody>
      </p:sp>
      <p:pic>
        <p:nvPicPr>
          <p:cNvPr id="429" name="Google Shape;429;p52"/>
          <p:cNvPicPr preferRelativeResize="0"/>
          <p:nvPr/>
        </p:nvPicPr>
        <p:blipFill rotWithShape="1">
          <a:blip r:embed="rId3">
            <a:alphaModFix/>
          </a:blip>
          <a:srcRect b="0" l="0" r="0" t="0"/>
          <a:stretch/>
        </p:blipFill>
        <p:spPr>
          <a:xfrm>
            <a:off x="1587775" y="3000650"/>
            <a:ext cx="5238750" cy="74295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sp>
        <p:nvSpPr>
          <p:cNvPr id="434" name="Google Shape;434;p53"/>
          <p:cNvSpPr txBox="1"/>
          <p:nvPr>
            <p:ph type="title"/>
          </p:nvPr>
        </p:nvSpPr>
        <p:spPr>
          <a:xfrm>
            <a:off x="727650" y="540425"/>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Memoria Paginada: CR0</a:t>
            </a:r>
            <a:endParaRPr/>
          </a:p>
        </p:txBody>
      </p:sp>
      <p:sp>
        <p:nvSpPr>
          <p:cNvPr id="435" name="Google Shape;435;p53"/>
          <p:cNvSpPr txBox="1"/>
          <p:nvPr>
            <p:ph idx="1" type="body"/>
          </p:nvPr>
        </p:nvSpPr>
        <p:spPr>
          <a:xfrm>
            <a:off x="507175" y="1394125"/>
            <a:ext cx="8370300" cy="3625800"/>
          </a:xfrm>
          <a:prstGeom prst="rect">
            <a:avLst/>
          </a:prstGeom>
          <a:noFill/>
          <a:ln>
            <a:noFill/>
          </a:ln>
        </p:spPr>
        <p:txBody>
          <a:bodyPr anchorCtr="0" anchor="t" bIns="91425" lIns="91425" spcFirstLastPara="1" rIns="91425" wrap="square" tIns="91425">
            <a:noAutofit/>
          </a:bodyPr>
          <a:lstStyle/>
          <a:p>
            <a:pPr indent="0" lvl="0" marL="0" rtl="0" algn="l">
              <a:lnSpc>
                <a:spcPct val="95000"/>
              </a:lnSpc>
              <a:spcBef>
                <a:spcPts val="0"/>
              </a:spcBef>
              <a:spcAft>
                <a:spcPts val="0"/>
              </a:spcAft>
              <a:buSzPts val="1300"/>
              <a:buNone/>
            </a:pPr>
            <a:r>
              <a:rPr lang="en" sz="1637">
                <a:solidFill>
                  <a:srgbClr val="000000"/>
                </a:solidFill>
                <a:latin typeface="Arial"/>
                <a:ea typeface="Arial"/>
                <a:cs typeface="Arial"/>
                <a:sym typeface="Arial"/>
              </a:rPr>
              <a:t>Bits Principales:</a:t>
            </a:r>
            <a:endParaRPr sz="1637">
              <a:solidFill>
                <a:srgbClr val="000000"/>
              </a:solidFill>
              <a:latin typeface="Arial"/>
              <a:ea typeface="Arial"/>
              <a:cs typeface="Arial"/>
              <a:sym typeface="Arial"/>
            </a:endParaRPr>
          </a:p>
          <a:p>
            <a:pPr indent="0" lvl="0" marL="0" rtl="0" algn="l">
              <a:lnSpc>
                <a:spcPct val="95000"/>
              </a:lnSpc>
              <a:spcBef>
                <a:spcPts val="1200"/>
              </a:spcBef>
              <a:spcAft>
                <a:spcPts val="0"/>
              </a:spcAft>
              <a:buSzPts val="1300"/>
              <a:buNone/>
            </a:pPr>
            <a:r>
              <a:rPr lang="en" sz="1637">
                <a:solidFill>
                  <a:srgbClr val="000000"/>
                </a:solidFill>
                <a:latin typeface="Arial"/>
                <a:ea typeface="Arial"/>
                <a:cs typeface="Arial"/>
                <a:sym typeface="Arial"/>
              </a:rPr>
              <a:t>    	</a:t>
            </a:r>
            <a:r>
              <a:rPr b="1" lang="en" sz="1637">
                <a:solidFill>
                  <a:srgbClr val="000000"/>
                </a:solidFill>
                <a:latin typeface="Arial"/>
                <a:ea typeface="Arial"/>
                <a:cs typeface="Arial"/>
                <a:sym typeface="Arial"/>
              </a:rPr>
              <a:t>PE (Bit 0, Modo Protegido)</a:t>
            </a:r>
            <a:r>
              <a:rPr lang="en" sz="1637">
                <a:solidFill>
                  <a:srgbClr val="000000"/>
                </a:solidFill>
                <a:latin typeface="Arial"/>
                <a:ea typeface="Arial"/>
                <a:cs typeface="Arial"/>
                <a:sym typeface="Arial"/>
              </a:rPr>
              <a:t>: Cuando este bit está establecido, el procesador opera en modo protegido. De lo contrario, opera en modo real.</a:t>
            </a:r>
            <a:endParaRPr sz="1637">
              <a:solidFill>
                <a:srgbClr val="000000"/>
              </a:solidFill>
              <a:latin typeface="Arial"/>
              <a:ea typeface="Arial"/>
              <a:cs typeface="Arial"/>
              <a:sym typeface="Arial"/>
            </a:endParaRPr>
          </a:p>
          <a:p>
            <a:pPr indent="0" lvl="0" marL="0" rtl="0" algn="l">
              <a:lnSpc>
                <a:spcPct val="95000"/>
              </a:lnSpc>
              <a:spcBef>
                <a:spcPts val="1200"/>
              </a:spcBef>
              <a:spcAft>
                <a:spcPts val="0"/>
              </a:spcAft>
              <a:buSzPts val="1300"/>
              <a:buNone/>
            </a:pPr>
            <a:r>
              <a:rPr lang="en" sz="1637">
                <a:solidFill>
                  <a:srgbClr val="000000"/>
                </a:solidFill>
                <a:latin typeface="Arial"/>
                <a:ea typeface="Arial"/>
                <a:cs typeface="Arial"/>
                <a:sym typeface="Arial"/>
              </a:rPr>
              <a:t>       	</a:t>
            </a:r>
            <a:r>
              <a:rPr b="1" lang="en" sz="1637">
                <a:solidFill>
                  <a:srgbClr val="000000"/>
                </a:solidFill>
                <a:latin typeface="Arial"/>
                <a:ea typeface="Arial"/>
                <a:cs typeface="Arial"/>
                <a:sym typeface="Arial"/>
              </a:rPr>
              <a:t>WP (Bit 16, Protección de Escritura)</a:t>
            </a:r>
            <a:r>
              <a:rPr lang="en" sz="1637">
                <a:solidFill>
                  <a:srgbClr val="000000"/>
                </a:solidFill>
                <a:latin typeface="Arial"/>
                <a:ea typeface="Arial"/>
                <a:cs typeface="Arial"/>
                <a:sym typeface="Arial"/>
              </a:rPr>
              <a:t>: Cuando está establecido, determina el comportamiento de las páginas de solo lectura en modo supervisor.</a:t>
            </a:r>
            <a:endParaRPr sz="1637">
              <a:solidFill>
                <a:srgbClr val="000000"/>
              </a:solidFill>
              <a:latin typeface="Arial"/>
              <a:ea typeface="Arial"/>
              <a:cs typeface="Arial"/>
              <a:sym typeface="Arial"/>
            </a:endParaRPr>
          </a:p>
          <a:p>
            <a:pPr indent="0" lvl="0" marL="0" rtl="0" algn="l">
              <a:lnSpc>
                <a:spcPct val="95000"/>
              </a:lnSpc>
              <a:spcBef>
                <a:spcPts val="1200"/>
              </a:spcBef>
              <a:spcAft>
                <a:spcPts val="0"/>
              </a:spcAft>
              <a:buSzPts val="1300"/>
              <a:buNone/>
            </a:pPr>
            <a:r>
              <a:rPr lang="en" sz="1637">
                <a:solidFill>
                  <a:srgbClr val="000000"/>
                </a:solidFill>
                <a:latin typeface="Arial"/>
                <a:ea typeface="Arial"/>
                <a:cs typeface="Arial"/>
                <a:sym typeface="Arial"/>
              </a:rPr>
              <a:t>    	</a:t>
            </a:r>
            <a:r>
              <a:rPr b="1" lang="en" sz="1637">
                <a:solidFill>
                  <a:srgbClr val="000000"/>
                </a:solidFill>
                <a:latin typeface="Arial"/>
                <a:ea typeface="Arial"/>
                <a:cs typeface="Arial"/>
                <a:sym typeface="Arial"/>
              </a:rPr>
              <a:t>PG (Bit 31, Paginación)</a:t>
            </a:r>
            <a:r>
              <a:rPr lang="en" sz="1637">
                <a:solidFill>
                  <a:srgbClr val="000000"/>
                </a:solidFill>
                <a:latin typeface="Arial"/>
                <a:ea typeface="Arial"/>
                <a:cs typeface="Arial"/>
                <a:sym typeface="Arial"/>
              </a:rPr>
              <a:t>: Cuando este bit está establecido, la paginación está habilitada. Si está desactivado, el procesador usa una traducción de dirección lineal a física directa.</a:t>
            </a:r>
            <a:endParaRPr sz="1637">
              <a:solidFill>
                <a:srgbClr val="000000"/>
              </a:solidFill>
              <a:latin typeface="Arial"/>
              <a:ea typeface="Arial"/>
              <a:cs typeface="Arial"/>
              <a:sym typeface="Arial"/>
            </a:endParaRPr>
          </a:p>
          <a:p>
            <a:pPr indent="0" lvl="0" marL="0" rtl="0" algn="l">
              <a:lnSpc>
                <a:spcPct val="95000"/>
              </a:lnSpc>
              <a:spcBef>
                <a:spcPts val="1200"/>
              </a:spcBef>
              <a:spcAft>
                <a:spcPts val="1200"/>
              </a:spcAft>
              <a:buSzPts val="688"/>
              <a:buNone/>
            </a:pPr>
            <a:r>
              <a:t/>
            </a:r>
            <a:endParaRPr sz="1762"/>
          </a:p>
        </p:txBody>
      </p:sp>
      <p:pic>
        <p:nvPicPr>
          <p:cNvPr id="436" name="Google Shape;436;p53"/>
          <p:cNvPicPr preferRelativeResize="0"/>
          <p:nvPr/>
        </p:nvPicPr>
        <p:blipFill rotWithShape="1">
          <a:blip r:embed="rId3">
            <a:alphaModFix/>
          </a:blip>
          <a:srcRect b="0" l="0" r="0" t="0"/>
          <a:stretch/>
        </p:blipFill>
        <p:spPr>
          <a:xfrm>
            <a:off x="3788750" y="0"/>
            <a:ext cx="5238750" cy="74295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graphicFrame>
        <p:nvGraphicFramePr>
          <p:cNvPr id="441" name="Google Shape;441;p54"/>
          <p:cNvGraphicFramePr/>
          <p:nvPr/>
        </p:nvGraphicFramePr>
        <p:xfrm>
          <a:off x="3169025" y="3424050"/>
          <a:ext cx="3000000" cy="3000000"/>
        </p:xfrm>
        <a:graphic>
          <a:graphicData uri="http://schemas.openxmlformats.org/drawingml/2006/table">
            <a:tbl>
              <a:tblPr>
                <a:noFill/>
                <a:tableStyleId>{10A9DA8E-6B6E-4550-A079-01D5CA61736C}</a:tableStyleId>
              </a:tblPr>
              <a:tblGrid>
                <a:gridCol w="5858475"/>
              </a:tblGrid>
              <a:tr h="1390975">
                <a:tc>
                  <a:txBody>
                    <a:bodyPr/>
                    <a:lstStyle/>
                    <a:p>
                      <a:pPr indent="0" lvl="0" marL="0" marR="0" rtl="0" algn="l">
                        <a:lnSpc>
                          <a:spcPct val="115000"/>
                        </a:lnSpc>
                        <a:spcBef>
                          <a:spcPts val="0"/>
                        </a:spcBef>
                        <a:spcAft>
                          <a:spcPts val="0"/>
                        </a:spcAft>
                        <a:buClr>
                          <a:srgbClr val="000000"/>
                        </a:buClr>
                        <a:buSzPts val="1100"/>
                        <a:buFont typeface="Arial"/>
                        <a:buNone/>
                      </a:pPr>
                      <a:r>
                        <a:rPr b="1" lang="en" sz="1100" u="none" cap="none" strike="noStrike">
                          <a:solidFill>
                            <a:schemeClr val="dk2"/>
                          </a:solidFill>
                          <a:highlight>
                            <a:srgbClr val="FFFFFF"/>
                          </a:highlight>
                          <a:latin typeface="Consolas"/>
                          <a:ea typeface="Consolas"/>
                          <a:cs typeface="Consolas"/>
                          <a:sym typeface="Consolas"/>
                        </a:rPr>
                        <a:t>.p2align 2                            	# force 4 byte alignment</a:t>
                      </a:r>
                      <a:endParaRPr b="1" sz="1100" u="none" cap="none" strike="noStrike">
                        <a:solidFill>
                          <a:schemeClr val="dk2"/>
                        </a:solidFill>
                        <a:highlight>
                          <a:srgbClr val="FFFFFF"/>
                        </a:highlight>
                        <a:latin typeface="Consolas"/>
                        <a:ea typeface="Consolas"/>
                        <a:cs typeface="Consolas"/>
                        <a:sym typeface="Consolas"/>
                      </a:endParaRPr>
                    </a:p>
                    <a:p>
                      <a:pPr indent="0" lvl="0" marL="0" marR="0" rtl="0" algn="l">
                        <a:lnSpc>
                          <a:spcPct val="115000"/>
                        </a:lnSpc>
                        <a:spcBef>
                          <a:spcPts val="0"/>
                        </a:spcBef>
                        <a:spcAft>
                          <a:spcPts val="0"/>
                        </a:spcAft>
                        <a:buClr>
                          <a:srgbClr val="000000"/>
                        </a:buClr>
                        <a:buSzPts val="1100"/>
                        <a:buFont typeface="Arial"/>
                        <a:buNone/>
                      </a:pPr>
                      <a:r>
                        <a:rPr b="1" lang="en" sz="1100" u="none" cap="none" strike="noStrike">
                          <a:solidFill>
                            <a:schemeClr val="dk2"/>
                          </a:solidFill>
                          <a:highlight>
                            <a:srgbClr val="FFFFFF"/>
                          </a:highlight>
                          <a:latin typeface="Consolas"/>
                          <a:ea typeface="Consolas"/>
                          <a:cs typeface="Consolas"/>
                          <a:sym typeface="Consolas"/>
                        </a:rPr>
                        <a:t>gdt:</a:t>
                      </a:r>
                      <a:endParaRPr b="1" sz="1100" u="none" cap="none" strike="noStrike">
                        <a:solidFill>
                          <a:schemeClr val="dk2"/>
                        </a:solidFill>
                        <a:highlight>
                          <a:srgbClr val="FFFFFF"/>
                        </a:highlight>
                        <a:latin typeface="Consolas"/>
                        <a:ea typeface="Consolas"/>
                        <a:cs typeface="Consolas"/>
                        <a:sym typeface="Consolas"/>
                      </a:endParaRPr>
                    </a:p>
                    <a:p>
                      <a:pPr indent="0" lvl="0" marL="0" marR="0" rtl="0" algn="l">
                        <a:lnSpc>
                          <a:spcPct val="115000"/>
                        </a:lnSpc>
                        <a:spcBef>
                          <a:spcPts val="0"/>
                        </a:spcBef>
                        <a:spcAft>
                          <a:spcPts val="0"/>
                        </a:spcAft>
                        <a:buClr>
                          <a:srgbClr val="000000"/>
                        </a:buClr>
                        <a:buSzPts val="1100"/>
                        <a:buFont typeface="Arial"/>
                        <a:buNone/>
                      </a:pPr>
                      <a:r>
                        <a:rPr b="1" lang="en" sz="1100" u="none" cap="none" strike="noStrike">
                          <a:solidFill>
                            <a:schemeClr val="dk2"/>
                          </a:solidFill>
                          <a:highlight>
                            <a:srgbClr val="FFFFFF"/>
                          </a:highlight>
                          <a:latin typeface="Consolas"/>
                          <a:ea typeface="Consolas"/>
                          <a:cs typeface="Consolas"/>
                          <a:sym typeface="Consolas"/>
                        </a:rPr>
                        <a:t>  SEG_NULL   			            # null seg</a:t>
                      </a:r>
                      <a:endParaRPr b="1" sz="1100" u="none" cap="none" strike="noStrike">
                        <a:solidFill>
                          <a:schemeClr val="dk2"/>
                        </a:solidFill>
                        <a:highlight>
                          <a:srgbClr val="FFFFFF"/>
                        </a:highlight>
                        <a:latin typeface="Consolas"/>
                        <a:ea typeface="Consolas"/>
                        <a:cs typeface="Consolas"/>
                        <a:sym typeface="Consolas"/>
                      </a:endParaRPr>
                    </a:p>
                    <a:p>
                      <a:pPr indent="0" lvl="0" marL="0" marR="0" rtl="0" algn="l">
                        <a:lnSpc>
                          <a:spcPct val="115000"/>
                        </a:lnSpc>
                        <a:spcBef>
                          <a:spcPts val="0"/>
                        </a:spcBef>
                        <a:spcAft>
                          <a:spcPts val="0"/>
                        </a:spcAft>
                        <a:buClr>
                          <a:srgbClr val="000000"/>
                        </a:buClr>
                        <a:buSzPts val="1100"/>
                        <a:buFont typeface="Arial"/>
                        <a:buNone/>
                      </a:pPr>
                      <a:r>
                        <a:rPr b="1" lang="en" sz="1100" u="none" cap="none" strike="noStrike">
                          <a:solidFill>
                            <a:schemeClr val="dk2"/>
                          </a:solidFill>
                          <a:highlight>
                            <a:srgbClr val="FFFFFF"/>
                          </a:highlight>
                          <a:latin typeface="Consolas"/>
                          <a:ea typeface="Consolas"/>
                          <a:cs typeface="Consolas"/>
                          <a:sym typeface="Consolas"/>
                        </a:rPr>
                        <a:t>  SEG(STA_X|STA_R, 0x0, 0xffffffff)    # code seg</a:t>
                      </a:r>
                      <a:endParaRPr b="1" sz="1100" u="none" cap="none" strike="noStrike">
                        <a:solidFill>
                          <a:schemeClr val="dk2"/>
                        </a:solidFill>
                        <a:highlight>
                          <a:srgbClr val="FFFFFF"/>
                        </a:highlight>
                        <a:latin typeface="Consolas"/>
                        <a:ea typeface="Consolas"/>
                        <a:cs typeface="Consolas"/>
                        <a:sym typeface="Consolas"/>
                      </a:endParaRPr>
                    </a:p>
                    <a:p>
                      <a:pPr indent="0" lvl="0" marL="0" marR="0" rtl="0" algn="l">
                        <a:lnSpc>
                          <a:spcPct val="115000"/>
                        </a:lnSpc>
                        <a:spcBef>
                          <a:spcPts val="0"/>
                        </a:spcBef>
                        <a:spcAft>
                          <a:spcPts val="0"/>
                        </a:spcAft>
                        <a:buClr>
                          <a:srgbClr val="000000"/>
                        </a:buClr>
                        <a:buSzPts val="1100"/>
                        <a:buFont typeface="Arial"/>
                        <a:buNone/>
                      </a:pPr>
                      <a:r>
                        <a:rPr b="1" lang="en" sz="1100" u="none" cap="none" strike="noStrike">
                          <a:solidFill>
                            <a:schemeClr val="dk2"/>
                          </a:solidFill>
                          <a:highlight>
                            <a:srgbClr val="FFFFFF"/>
                          </a:highlight>
                          <a:latin typeface="Consolas"/>
                          <a:ea typeface="Consolas"/>
                          <a:cs typeface="Consolas"/>
                          <a:sym typeface="Consolas"/>
                        </a:rPr>
                        <a:t>  SEG(STA_W, 0x0, 0xffffffff)        	 # data seg</a:t>
                      </a:r>
                      <a:endParaRPr b="1" sz="1100" u="none" cap="none" strike="noStrike">
                        <a:solidFill>
                          <a:schemeClr val="dk2"/>
                        </a:solidFill>
                        <a:highlight>
                          <a:srgbClr val="FFFFFF"/>
                        </a:highlight>
                        <a:latin typeface="Consolas"/>
                        <a:ea typeface="Consolas"/>
                        <a:cs typeface="Consolas"/>
                        <a:sym typeface="Consolas"/>
                      </a:endParaRPr>
                    </a:p>
                    <a:p>
                      <a:pPr indent="0" lvl="0" marL="0" marR="0" rtl="0" algn="l">
                        <a:lnSpc>
                          <a:spcPct val="115000"/>
                        </a:lnSpc>
                        <a:spcBef>
                          <a:spcPts val="0"/>
                        </a:spcBef>
                        <a:spcAft>
                          <a:spcPts val="0"/>
                        </a:spcAft>
                        <a:buClr>
                          <a:srgbClr val="000000"/>
                        </a:buClr>
                        <a:buSzPts val="1100"/>
                        <a:buFont typeface="Arial"/>
                        <a:buNone/>
                      </a:pPr>
                      <a:r>
                        <a:rPr b="1" lang="en" sz="1100" u="none" cap="none" strike="noStrike">
                          <a:solidFill>
                            <a:schemeClr val="dk2"/>
                          </a:solidFill>
                          <a:highlight>
                            <a:srgbClr val="FFFFFF"/>
                          </a:highlight>
                          <a:latin typeface="Consolas"/>
                          <a:ea typeface="Consolas"/>
                          <a:cs typeface="Consolas"/>
                          <a:sym typeface="Consolas"/>
                        </a:rPr>
                        <a:t>gdtdesc:</a:t>
                      </a:r>
                      <a:endParaRPr b="1" sz="1100" u="none" cap="none" strike="noStrike">
                        <a:solidFill>
                          <a:schemeClr val="dk2"/>
                        </a:solidFill>
                        <a:highlight>
                          <a:srgbClr val="FFFFFF"/>
                        </a:highlight>
                        <a:latin typeface="Consolas"/>
                        <a:ea typeface="Consolas"/>
                        <a:cs typeface="Consolas"/>
                        <a:sym typeface="Consolas"/>
                      </a:endParaRPr>
                    </a:p>
                    <a:p>
                      <a:pPr indent="0" lvl="0" marL="0" marR="0" rtl="0" algn="l">
                        <a:lnSpc>
                          <a:spcPct val="115000"/>
                        </a:lnSpc>
                        <a:spcBef>
                          <a:spcPts val="0"/>
                        </a:spcBef>
                        <a:spcAft>
                          <a:spcPts val="0"/>
                        </a:spcAft>
                        <a:buClr>
                          <a:srgbClr val="000000"/>
                        </a:buClr>
                        <a:buSzPts val="1100"/>
                        <a:buFont typeface="Arial"/>
                        <a:buNone/>
                      </a:pPr>
                      <a:r>
                        <a:rPr b="1" lang="en" sz="1100" u="none" cap="none" strike="noStrike">
                          <a:solidFill>
                            <a:schemeClr val="dk2"/>
                          </a:solidFill>
                          <a:highlight>
                            <a:srgbClr val="FFFFFF"/>
                          </a:highlight>
                          <a:latin typeface="Consolas"/>
                          <a:ea typeface="Consolas"/>
                          <a:cs typeface="Consolas"/>
                          <a:sym typeface="Consolas"/>
                        </a:rPr>
                        <a:t>  .word   0x17       # sizeof(gdt) - 1</a:t>
                      </a:r>
                      <a:endParaRPr b="1" sz="1100" u="none" cap="none" strike="noStrike">
                        <a:solidFill>
                          <a:schemeClr val="dk2"/>
                        </a:solidFill>
                        <a:highlight>
                          <a:srgbClr val="FFFFFF"/>
                        </a:highlight>
                        <a:latin typeface="Consolas"/>
                        <a:ea typeface="Consolas"/>
                        <a:cs typeface="Consolas"/>
                        <a:sym typeface="Consolas"/>
                      </a:endParaRPr>
                    </a:p>
                    <a:p>
                      <a:pPr indent="0" lvl="0" marL="0" marR="0" rtl="0" algn="l">
                        <a:lnSpc>
                          <a:spcPct val="115000"/>
                        </a:lnSpc>
                        <a:spcBef>
                          <a:spcPts val="0"/>
                        </a:spcBef>
                        <a:spcAft>
                          <a:spcPts val="0"/>
                        </a:spcAft>
                        <a:buClr>
                          <a:srgbClr val="000000"/>
                        </a:buClr>
                        <a:buSzPts val="1100"/>
                        <a:buFont typeface="Arial"/>
                        <a:buNone/>
                      </a:pPr>
                      <a:r>
                        <a:rPr b="1" lang="en" sz="1100" u="none" cap="none" strike="noStrike">
                          <a:solidFill>
                            <a:schemeClr val="dk2"/>
                          </a:solidFill>
                          <a:highlight>
                            <a:srgbClr val="FFFFFF"/>
                          </a:highlight>
                          <a:latin typeface="Consolas"/>
                          <a:ea typeface="Consolas"/>
                          <a:cs typeface="Consolas"/>
                          <a:sym typeface="Consolas"/>
                        </a:rPr>
                        <a:t>  .long   gdt</a:t>
                      </a:r>
                      <a:endParaRPr b="1" sz="1100" u="none" cap="none" strike="noStrike">
                        <a:solidFill>
                          <a:schemeClr val="dk2"/>
                        </a:solidFill>
                        <a:highlight>
                          <a:srgbClr val="FFFFFF"/>
                        </a:highlight>
                        <a:latin typeface="Consolas"/>
                        <a:ea typeface="Consolas"/>
                        <a:cs typeface="Consolas"/>
                        <a:sym typeface="Consolas"/>
                      </a:endParaRPr>
                    </a:p>
                    <a:p>
                      <a:pPr indent="0" lvl="0" marL="0" marR="0" rtl="0" algn="l">
                        <a:lnSpc>
                          <a:spcPct val="115000"/>
                        </a:lnSpc>
                        <a:spcBef>
                          <a:spcPts val="0"/>
                        </a:spcBef>
                        <a:spcAft>
                          <a:spcPts val="0"/>
                        </a:spcAft>
                        <a:buClr>
                          <a:srgbClr val="000000"/>
                        </a:buClr>
                        <a:buSzPts val="1100"/>
                        <a:buFont typeface="Arial"/>
                        <a:buNone/>
                      </a:pPr>
                      <a:r>
                        <a:t/>
                      </a:r>
                      <a:endParaRPr b="1" sz="1100" u="none" cap="none" strike="noStrike">
                        <a:solidFill>
                          <a:schemeClr val="dk2"/>
                        </a:solidFill>
                        <a:highlight>
                          <a:srgbClr val="FFFFFF"/>
                        </a:highlight>
                        <a:latin typeface="Consolas"/>
                        <a:ea typeface="Consolas"/>
                        <a:cs typeface="Consolas"/>
                        <a:sym typeface="Consolas"/>
                      </a:endParaRPr>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222550">
                <a:tc>
                  <a:txBody>
                    <a:bodyPr/>
                    <a:lstStyle/>
                    <a:p>
                      <a:pPr indent="0" lvl="0" marL="0" marR="0" rtl="0" algn="l">
                        <a:lnSpc>
                          <a:spcPct val="115000"/>
                        </a:lnSpc>
                        <a:spcBef>
                          <a:spcPts val="0"/>
                        </a:spcBef>
                        <a:spcAft>
                          <a:spcPts val="0"/>
                        </a:spcAft>
                        <a:buClr>
                          <a:srgbClr val="000000"/>
                        </a:buClr>
                        <a:buSzPts val="1100"/>
                        <a:buFont typeface="Arial"/>
                        <a:buNone/>
                      </a:pPr>
                      <a:r>
                        <a:t/>
                      </a:r>
                      <a:endParaRPr b="1" sz="1100" u="none" cap="none" strike="noStrike">
                        <a:solidFill>
                          <a:schemeClr val="dk2"/>
                        </a:solidFill>
                        <a:highlight>
                          <a:srgbClr val="FFFFFF"/>
                        </a:highlight>
                        <a:latin typeface="Consolas"/>
                        <a:ea typeface="Consolas"/>
                        <a:cs typeface="Consolas"/>
                        <a:sym typeface="Consolas"/>
                      </a:endParaRPr>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bl>
          </a:graphicData>
        </a:graphic>
      </p:graphicFrame>
      <p:sp>
        <p:nvSpPr>
          <p:cNvPr id="442" name="Google Shape;442;p54"/>
          <p:cNvSpPr txBox="1"/>
          <p:nvPr>
            <p:ph type="title"/>
          </p:nvPr>
        </p:nvSpPr>
        <p:spPr>
          <a:xfrm>
            <a:off x="727650" y="540425"/>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Memoria Paginada: CR0</a:t>
            </a:r>
            <a:endParaRPr/>
          </a:p>
        </p:txBody>
      </p:sp>
      <p:sp>
        <p:nvSpPr>
          <p:cNvPr id="443" name="Google Shape;443;p54"/>
          <p:cNvSpPr txBox="1"/>
          <p:nvPr>
            <p:ph idx="1" type="body"/>
          </p:nvPr>
        </p:nvSpPr>
        <p:spPr>
          <a:xfrm>
            <a:off x="386850" y="1252900"/>
            <a:ext cx="8370300" cy="3625800"/>
          </a:xfrm>
          <a:prstGeom prst="rect">
            <a:avLst/>
          </a:prstGeom>
          <a:noFill/>
          <a:ln>
            <a:noFill/>
          </a:ln>
        </p:spPr>
        <p:txBody>
          <a:bodyPr anchorCtr="0" anchor="t" bIns="91425" lIns="91425" spcFirstLastPara="1" rIns="91425" wrap="square" tIns="91425">
            <a:noAutofit/>
          </a:bodyPr>
          <a:lstStyle/>
          <a:p>
            <a:pPr indent="0" lvl="0" marL="0" rtl="0" algn="l">
              <a:lnSpc>
                <a:spcPct val="95000"/>
              </a:lnSpc>
              <a:spcBef>
                <a:spcPts val="0"/>
              </a:spcBef>
              <a:spcAft>
                <a:spcPts val="0"/>
              </a:spcAft>
              <a:buSzPts val="1300"/>
              <a:buNone/>
            </a:pPr>
            <a:r>
              <a:rPr lang="en" sz="1538">
                <a:solidFill>
                  <a:srgbClr val="000000"/>
                </a:solidFill>
                <a:latin typeface="Arial"/>
                <a:ea typeface="Arial"/>
                <a:cs typeface="Arial"/>
                <a:sym typeface="Arial"/>
              </a:rPr>
              <a:t>Cada uno de estos bits tiene un propósito específico y, en conjunto, determinan cómo el procesador x86 interactúa con la memoria, cómo maneja las excepciones y cómo opera en general.</a:t>
            </a:r>
            <a:endParaRPr sz="1538">
              <a:solidFill>
                <a:srgbClr val="000000"/>
              </a:solidFill>
              <a:latin typeface="Arial"/>
              <a:ea typeface="Arial"/>
              <a:cs typeface="Arial"/>
              <a:sym typeface="Arial"/>
            </a:endParaRPr>
          </a:p>
          <a:p>
            <a:pPr indent="0" lvl="0" marL="0" rtl="0" algn="l">
              <a:lnSpc>
                <a:spcPct val="95000"/>
              </a:lnSpc>
              <a:spcBef>
                <a:spcPts val="1200"/>
              </a:spcBef>
              <a:spcAft>
                <a:spcPts val="0"/>
              </a:spcAft>
              <a:buSzPts val="688"/>
              <a:buNone/>
            </a:pPr>
            <a:r>
              <a:rPr lang="en" sz="1538">
                <a:solidFill>
                  <a:srgbClr val="000000"/>
                </a:solidFill>
                <a:latin typeface="Arial"/>
                <a:ea typeface="Arial"/>
                <a:cs typeface="Arial"/>
                <a:sym typeface="Arial"/>
              </a:rPr>
              <a:t>El registro CR0 es esencial para inicializar el procesador al arrancar. Por ejemplo, al pasar de modo real a modo protegido (una etapa crucial durante el arranque de muchos sistemas operativos), el bit PE de CR0 se establece. Además, el bit PG es fundamental para habilitar o deshabilitar la paginación, una característica vital en sistemas operativos modernos.</a:t>
            </a:r>
            <a:endParaRPr sz="1538">
              <a:solidFill>
                <a:srgbClr val="000000"/>
              </a:solidFill>
              <a:latin typeface="Arial"/>
              <a:ea typeface="Arial"/>
              <a:cs typeface="Arial"/>
              <a:sym typeface="Arial"/>
            </a:endParaRPr>
          </a:p>
          <a:p>
            <a:pPr indent="0" lvl="0" marL="0" rtl="0" algn="l">
              <a:lnSpc>
                <a:spcPct val="95000"/>
              </a:lnSpc>
              <a:spcBef>
                <a:spcPts val="1200"/>
              </a:spcBef>
              <a:spcAft>
                <a:spcPts val="1200"/>
              </a:spcAft>
              <a:buSzPts val="688"/>
              <a:buNone/>
            </a:pPr>
            <a:r>
              <a:t/>
            </a:r>
            <a:endParaRPr sz="1662"/>
          </a:p>
        </p:txBody>
      </p:sp>
      <p:pic>
        <p:nvPicPr>
          <p:cNvPr id="444" name="Google Shape;444;p54"/>
          <p:cNvPicPr preferRelativeResize="0"/>
          <p:nvPr/>
        </p:nvPicPr>
        <p:blipFill rotWithShape="1">
          <a:blip r:embed="rId3">
            <a:alphaModFix/>
          </a:blip>
          <a:srcRect b="0" l="0" r="0" t="0"/>
          <a:stretch/>
        </p:blipFill>
        <p:spPr>
          <a:xfrm>
            <a:off x="3788750" y="0"/>
            <a:ext cx="5238750" cy="742950"/>
          </a:xfrm>
          <a:prstGeom prst="rect">
            <a:avLst/>
          </a:prstGeom>
          <a:noFill/>
          <a:ln>
            <a:noFill/>
          </a:ln>
        </p:spPr>
      </p:pic>
      <p:graphicFrame>
        <p:nvGraphicFramePr>
          <p:cNvPr id="445" name="Google Shape;445;p54"/>
          <p:cNvGraphicFramePr/>
          <p:nvPr/>
        </p:nvGraphicFramePr>
        <p:xfrm>
          <a:off x="0" y="3577075"/>
          <a:ext cx="3000000" cy="3000000"/>
        </p:xfrm>
        <a:graphic>
          <a:graphicData uri="http://schemas.openxmlformats.org/drawingml/2006/table">
            <a:tbl>
              <a:tblPr>
                <a:noFill/>
                <a:tableStyleId>{10A9DA8E-6B6E-4550-A079-01D5CA61736C}</a:tableStyleId>
              </a:tblPr>
              <a:tblGrid>
                <a:gridCol w="3013075"/>
              </a:tblGrid>
              <a:tr h="12700">
                <a:tc>
                  <a:txBody>
                    <a:bodyPr/>
                    <a:lstStyle/>
                    <a:p>
                      <a:pPr indent="0" lvl="0" marL="0" marR="0" rtl="0" algn="l">
                        <a:lnSpc>
                          <a:spcPct val="115000"/>
                        </a:lnSpc>
                        <a:spcBef>
                          <a:spcPts val="0"/>
                        </a:spcBef>
                        <a:spcAft>
                          <a:spcPts val="0"/>
                        </a:spcAft>
                        <a:buClr>
                          <a:srgbClr val="000000"/>
                        </a:buClr>
                        <a:buSzPts val="1100"/>
                        <a:buFont typeface="Arial"/>
                        <a:buNone/>
                      </a:pPr>
                      <a:r>
                        <a:rPr lang="en" sz="1100" u="none" cap="none" strike="noStrike">
                          <a:solidFill>
                            <a:srgbClr val="CCCCCC"/>
                          </a:solidFill>
                          <a:highlight>
                            <a:srgbClr val="FFFFFF"/>
                          </a:highlight>
                          <a:latin typeface="Consolas"/>
                          <a:ea typeface="Consolas"/>
                          <a:cs typeface="Consolas"/>
                          <a:sym typeface="Consolas"/>
                        </a:rPr>
                        <a:t>start:</a:t>
                      </a:r>
                      <a:endParaRPr sz="1100" u="none" cap="none" strike="noStrike">
                        <a:solidFill>
                          <a:srgbClr val="CCCCCC"/>
                        </a:solidFill>
                        <a:highlight>
                          <a:srgbClr val="FFFFFF"/>
                        </a:highlight>
                        <a:latin typeface="Consolas"/>
                        <a:ea typeface="Consolas"/>
                        <a:cs typeface="Consolas"/>
                        <a:sym typeface="Consolas"/>
                      </a:endParaRPr>
                    </a:p>
                    <a:p>
                      <a:pPr indent="0" lvl="0" marL="0" marR="0" rtl="0" algn="l">
                        <a:lnSpc>
                          <a:spcPct val="115000"/>
                        </a:lnSpc>
                        <a:spcBef>
                          <a:spcPts val="0"/>
                        </a:spcBef>
                        <a:spcAft>
                          <a:spcPts val="0"/>
                        </a:spcAft>
                        <a:buClr>
                          <a:srgbClr val="000000"/>
                        </a:buClr>
                        <a:buSzPts val="1100"/>
                        <a:buFont typeface="Arial"/>
                        <a:buNone/>
                      </a:pPr>
                      <a:r>
                        <a:rPr lang="en" sz="1100" u="none" cap="none" strike="noStrike">
                          <a:solidFill>
                            <a:srgbClr val="CCCCCC"/>
                          </a:solidFill>
                          <a:highlight>
                            <a:srgbClr val="FFFFFF"/>
                          </a:highlight>
                          <a:latin typeface="Consolas"/>
                          <a:ea typeface="Consolas"/>
                          <a:cs typeface="Consolas"/>
                          <a:sym typeface="Consolas"/>
                        </a:rPr>
                        <a:t>  </a:t>
                      </a:r>
                      <a:r>
                        <a:rPr b="1" lang="en" sz="1100" u="none" cap="none" strike="noStrike">
                          <a:solidFill>
                            <a:schemeClr val="dk2"/>
                          </a:solidFill>
                          <a:highlight>
                            <a:srgbClr val="FFFFFF"/>
                          </a:highlight>
                          <a:latin typeface="Consolas"/>
                          <a:ea typeface="Consolas"/>
                          <a:cs typeface="Consolas"/>
                          <a:sym typeface="Consolas"/>
                        </a:rPr>
                        <a:t>lgdt	gdtdesc</a:t>
                      </a:r>
                      <a:endParaRPr b="1" sz="1100" u="none" cap="none" strike="noStrike">
                        <a:solidFill>
                          <a:schemeClr val="dk2"/>
                        </a:solidFill>
                        <a:highlight>
                          <a:srgbClr val="FFFFFF"/>
                        </a:highlight>
                        <a:latin typeface="Consolas"/>
                        <a:ea typeface="Consolas"/>
                        <a:cs typeface="Consolas"/>
                        <a:sym typeface="Consolas"/>
                      </a:endParaRPr>
                    </a:p>
                    <a:p>
                      <a:pPr indent="0" lvl="0" marL="0" marR="0" rtl="0" algn="l">
                        <a:lnSpc>
                          <a:spcPct val="115000"/>
                        </a:lnSpc>
                        <a:spcBef>
                          <a:spcPts val="0"/>
                        </a:spcBef>
                        <a:spcAft>
                          <a:spcPts val="0"/>
                        </a:spcAft>
                        <a:buClr>
                          <a:srgbClr val="000000"/>
                        </a:buClr>
                        <a:buSzPts val="1100"/>
                        <a:buFont typeface="Arial"/>
                        <a:buNone/>
                      </a:pPr>
                      <a:r>
                        <a:rPr b="1" lang="en" sz="1100" u="none" cap="none" strike="noStrike">
                          <a:solidFill>
                            <a:schemeClr val="dk2"/>
                          </a:solidFill>
                          <a:highlight>
                            <a:srgbClr val="FFFFFF"/>
                          </a:highlight>
                          <a:latin typeface="Consolas"/>
                          <a:ea typeface="Consolas"/>
                          <a:cs typeface="Consolas"/>
                          <a:sym typeface="Consolas"/>
                        </a:rPr>
                        <a:t>  movl	%cr0, %eax</a:t>
                      </a:r>
                      <a:endParaRPr b="1" sz="1100" u="none" cap="none" strike="noStrike">
                        <a:solidFill>
                          <a:schemeClr val="dk2"/>
                        </a:solidFill>
                        <a:highlight>
                          <a:srgbClr val="FFFFFF"/>
                        </a:highlight>
                        <a:latin typeface="Consolas"/>
                        <a:ea typeface="Consolas"/>
                        <a:cs typeface="Consolas"/>
                        <a:sym typeface="Consolas"/>
                      </a:endParaRPr>
                    </a:p>
                    <a:p>
                      <a:pPr indent="0" lvl="0" marL="0" marR="0" rtl="0" algn="l">
                        <a:lnSpc>
                          <a:spcPct val="115000"/>
                        </a:lnSpc>
                        <a:spcBef>
                          <a:spcPts val="0"/>
                        </a:spcBef>
                        <a:spcAft>
                          <a:spcPts val="0"/>
                        </a:spcAft>
                        <a:buClr>
                          <a:srgbClr val="000000"/>
                        </a:buClr>
                        <a:buSzPts val="1100"/>
                        <a:buFont typeface="Arial"/>
                        <a:buNone/>
                      </a:pPr>
                      <a:r>
                        <a:rPr b="1" lang="en" sz="1100" u="none" cap="none" strike="noStrike">
                          <a:solidFill>
                            <a:schemeClr val="dk2"/>
                          </a:solidFill>
                          <a:highlight>
                            <a:srgbClr val="FFFFFF"/>
                          </a:highlight>
                          <a:latin typeface="Consolas"/>
                          <a:ea typeface="Consolas"/>
                          <a:cs typeface="Consolas"/>
                          <a:sym typeface="Consolas"/>
                        </a:rPr>
                        <a:t>  orl 	$CR0_PE_ON, %eax</a:t>
                      </a:r>
                      <a:endParaRPr b="1" sz="1100" u="none" cap="none" strike="noStrike">
                        <a:solidFill>
                          <a:schemeClr val="dk2"/>
                        </a:solidFill>
                        <a:highlight>
                          <a:srgbClr val="FFFFFF"/>
                        </a:highlight>
                        <a:latin typeface="Consolas"/>
                        <a:ea typeface="Consolas"/>
                        <a:cs typeface="Consolas"/>
                        <a:sym typeface="Consolas"/>
                      </a:endParaRPr>
                    </a:p>
                    <a:p>
                      <a:pPr indent="0" lvl="0" marL="0" marR="0" rtl="0" algn="l">
                        <a:lnSpc>
                          <a:spcPct val="115000"/>
                        </a:lnSpc>
                        <a:spcBef>
                          <a:spcPts val="0"/>
                        </a:spcBef>
                        <a:spcAft>
                          <a:spcPts val="0"/>
                        </a:spcAft>
                        <a:buClr>
                          <a:srgbClr val="000000"/>
                        </a:buClr>
                        <a:buSzPts val="1100"/>
                        <a:buFont typeface="Arial"/>
                        <a:buNone/>
                      </a:pPr>
                      <a:r>
                        <a:rPr b="1" lang="en" sz="1100" u="none" cap="none" strike="noStrike">
                          <a:solidFill>
                            <a:schemeClr val="dk2"/>
                          </a:solidFill>
                          <a:highlight>
                            <a:srgbClr val="FFFFFF"/>
                          </a:highlight>
                          <a:latin typeface="Consolas"/>
                          <a:ea typeface="Consolas"/>
                          <a:cs typeface="Consolas"/>
                          <a:sym typeface="Consolas"/>
                        </a:rPr>
                        <a:t>  movl	%eax, %cr0</a:t>
                      </a:r>
                      <a:endParaRPr b="1" sz="1100" u="none" cap="none" strike="noStrike">
                        <a:solidFill>
                          <a:schemeClr val="dk2"/>
                        </a:solidFill>
                        <a:highlight>
                          <a:srgbClr val="FFFFFF"/>
                        </a:highlight>
                        <a:latin typeface="Consolas"/>
                        <a:ea typeface="Consolas"/>
                        <a:cs typeface="Consolas"/>
                        <a:sym typeface="Consolas"/>
                      </a:endParaRPr>
                    </a:p>
                    <a:p>
                      <a:pPr indent="0" lvl="0" marL="0" marR="0" rtl="0" algn="l">
                        <a:lnSpc>
                          <a:spcPct val="115000"/>
                        </a:lnSpc>
                        <a:spcBef>
                          <a:spcPts val="0"/>
                        </a:spcBef>
                        <a:spcAft>
                          <a:spcPts val="0"/>
                        </a:spcAft>
                        <a:buClr>
                          <a:srgbClr val="000000"/>
                        </a:buClr>
                        <a:buSzPts val="1100"/>
                        <a:buFont typeface="Arial"/>
                        <a:buNone/>
                      </a:pPr>
                      <a:r>
                        <a:t/>
                      </a:r>
                      <a:endParaRPr b="1" sz="1100" u="none" cap="none" strike="noStrike">
                        <a:solidFill>
                          <a:schemeClr val="dk2"/>
                        </a:solidFill>
                        <a:highlight>
                          <a:srgbClr val="FFFFFF"/>
                        </a:highlight>
                        <a:latin typeface="Consolas"/>
                        <a:ea typeface="Consolas"/>
                        <a:cs typeface="Consolas"/>
                        <a:sym typeface="Consolas"/>
                      </a:endParaRPr>
                    </a:p>
                    <a:p>
                      <a:pPr indent="0" lvl="0" marL="0" marR="0" rtl="0" algn="l">
                        <a:lnSpc>
                          <a:spcPct val="115000"/>
                        </a:lnSpc>
                        <a:spcBef>
                          <a:spcPts val="0"/>
                        </a:spcBef>
                        <a:spcAft>
                          <a:spcPts val="0"/>
                        </a:spcAft>
                        <a:buClr>
                          <a:srgbClr val="000000"/>
                        </a:buClr>
                        <a:buSzPts val="1100"/>
                        <a:buFont typeface="Arial"/>
                        <a:buNone/>
                      </a:pPr>
                      <a:r>
                        <a:t/>
                      </a:r>
                      <a:endParaRPr b="1" sz="1100" u="none" cap="none" strike="noStrike">
                        <a:solidFill>
                          <a:schemeClr val="dk2"/>
                        </a:solidFill>
                        <a:highlight>
                          <a:srgbClr val="FFFFFF"/>
                        </a:highlight>
                        <a:latin typeface="Consolas"/>
                        <a:ea typeface="Consolas"/>
                        <a:cs typeface="Consolas"/>
                        <a:sym typeface="Consolas"/>
                      </a:endParaRPr>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bl>
          </a:graphicData>
        </a:graphic>
      </p:graphicFrame>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sp>
        <p:nvSpPr>
          <p:cNvPr id="450" name="Google Shape;450;p55"/>
          <p:cNvSpPr txBox="1"/>
          <p:nvPr>
            <p:ph type="title"/>
          </p:nvPr>
        </p:nvSpPr>
        <p:spPr>
          <a:xfrm>
            <a:off x="727650" y="540425"/>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Memoria Paginada</a:t>
            </a:r>
            <a:endParaRPr/>
          </a:p>
        </p:txBody>
      </p:sp>
      <p:sp>
        <p:nvSpPr>
          <p:cNvPr id="451" name="Google Shape;451;p55"/>
          <p:cNvSpPr txBox="1"/>
          <p:nvPr>
            <p:ph idx="1" type="body"/>
          </p:nvPr>
        </p:nvSpPr>
        <p:spPr>
          <a:xfrm>
            <a:off x="507175" y="1394125"/>
            <a:ext cx="8370300" cy="3625800"/>
          </a:xfrm>
          <a:prstGeom prst="rect">
            <a:avLst/>
          </a:prstGeom>
          <a:noFill/>
          <a:ln>
            <a:noFill/>
          </a:ln>
        </p:spPr>
        <p:txBody>
          <a:bodyPr anchorCtr="0" anchor="t" bIns="91425" lIns="91425" spcFirstLastPara="1" rIns="91425" wrap="square" tIns="91425">
            <a:noAutofit/>
          </a:bodyPr>
          <a:lstStyle/>
          <a:p>
            <a:pPr indent="0" lvl="0" marL="0" rtl="0" algn="l">
              <a:lnSpc>
                <a:spcPct val="95000"/>
              </a:lnSpc>
              <a:spcBef>
                <a:spcPts val="0"/>
              </a:spcBef>
              <a:spcAft>
                <a:spcPts val="0"/>
              </a:spcAft>
              <a:buSzPts val="1300"/>
              <a:buNone/>
            </a:pPr>
            <a:r>
              <a:t/>
            </a:r>
            <a:endParaRPr sz="1637">
              <a:solidFill>
                <a:srgbClr val="000000"/>
              </a:solidFill>
              <a:latin typeface="Arial"/>
              <a:ea typeface="Arial"/>
              <a:cs typeface="Arial"/>
              <a:sym typeface="Arial"/>
            </a:endParaRPr>
          </a:p>
          <a:p>
            <a:pPr indent="0" lvl="0" marL="0" rtl="0" algn="l">
              <a:lnSpc>
                <a:spcPct val="95000"/>
              </a:lnSpc>
              <a:spcBef>
                <a:spcPts val="1200"/>
              </a:spcBef>
              <a:spcAft>
                <a:spcPts val="1200"/>
              </a:spcAft>
              <a:buSzPts val="688"/>
              <a:buNone/>
            </a:pPr>
            <a:r>
              <a:t/>
            </a:r>
            <a:endParaRPr sz="1762"/>
          </a:p>
        </p:txBody>
      </p:sp>
      <p:pic>
        <p:nvPicPr>
          <p:cNvPr id="452" name="Google Shape;452;p55"/>
          <p:cNvPicPr preferRelativeResize="0"/>
          <p:nvPr/>
        </p:nvPicPr>
        <p:blipFill rotWithShape="1">
          <a:blip r:embed="rId3">
            <a:alphaModFix/>
          </a:blip>
          <a:srcRect b="0" l="0" r="0" t="0"/>
          <a:stretch/>
        </p:blipFill>
        <p:spPr>
          <a:xfrm>
            <a:off x="1687350" y="999475"/>
            <a:ext cx="7113750" cy="3877325"/>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sp>
        <p:nvSpPr>
          <p:cNvPr id="457" name="Google Shape;457;p56"/>
          <p:cNvSpPr txBox="1"/>
          <p:nvPr>
            <p:ph type="title"/>
          </p:nvPr>
        </p:nvSpPr>
        <p:spPr>
          <a:xfrm>
            <a:off x="727650" y="540425"/>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x86</a:t>
            </a:r>
            <a:endParaRPr/>
          </a:p>
        </p:txBody>
      </p:sp>
      <p:pic>
        <p:nvPicPr>
          <p:cNvPr id="458" name="Google Shape;458;p56"/>
          <p:cNvPicPr preferRelativeResize="0"/>
          <p:nvPr/>
        </p:nvPicPr>
        <p:blipFill rotWithShape="1">
          <a:blip r:embed="rId3">
            <a:alphaModFix/>
          </a:blip>
          <a:srcRect b="0" l="0" r="0" t="0"/>
          <a:stretch/>
        </p:blipFill>
        <p:spPr>
          <a:xfrm>
            <a:off x="1881625" y="332024"/>
            <a:ext cx="6189071" cy="4811474"/>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sp>
        <p:nvSpPr>
          <p:cNvPr id="463" name="Google Shape;463;p57"/>
          <p:cNvSpPr txBox="1"/>
          <p:nvPr>
            <p:ph type="title"/>
          </p:nvPr>
        </p:nvSpPr>
        <p:spPr>
          <a:xfrm>
            <a:off x="727650" y="540425"/>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Memoria Paginada</a:t>
            </a:r>
            <a:endParaRPr/>
          </a:p>
        </p:txBody>
      </p:sp>
      <p:pic>
        <p:nvPicPr>
          <p:cNvPr id="464" name="Google Shape;464;p57"/>
          <p:cNvPicPr preferRelativeResize="0"/>
          <p:nvPr/>
        </p:nvPicPr>
        <p:blipFill rotWithShape="1">
          <a:blip r:embed="rId3">
            <a:alphaModFix/>
          </a:blip>
          <a:srcRect b="0" l="0" r="0" t="0"/>
          <a:stretch/>
        </p:blipFill>
        <p:spPr>
          <a:xfrm>
            <a:off x="3986980" y="540424"/>
            <a:ext cx="5012971" cy="4411400"/>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sp>
        <p:nvSpPr>
          <p:cNvPr id="469" name="Google Shape;469;p58"/>
          <p:cNvSpPr txBox="1"/>
          <p:nvPr>
            <p:ph type="title"/>
          </p:nvPr>
        </p:nvSpPr>
        <p:spPr>
          <a:xfrm>
            <a:off x="727650" y="5836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Listo se termino?</a:t>
            </a:r>
            <a:endParaRPr/>
          </a:p>
        </p:txBody>
      </p:sp>
      <p:pic>
        <p:nvPicPr>
          <p:cNvPr id="470" name="Google Shape;470;p58"/>
          <p:cNvPicPr preferRelativeResize="0"/>
          <p:nvPr/>
        </p:nvPicPr>
        <p:blipFill rotWithShape="1">
          <a:blip r:embed="rId3">
            <a:alphaModFix/>
          </a:blip>
          <a:srcRect b="0" l="0" r="0" t="0"/>
          <a:stretch/>
        </p:blipFill>
        <p:spPr>
          <a:xfrm>
            <a:off x="3891075" y="830625"/>
            <a:ext cx="4026550" cy="4026550"/>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 name="Shape 474"/>
        <p:cNvGrpSpPr/>
        <p:nvPr/>
      </p:nvGrpSpPr>
      <p:grpSpPr>
        <a:xfrm>
          <a:off x="0" y="0"/>
          <a:ext cx="0" cy="0"/>
          <a:chOff x="0" y="0"/>
          <a:chExt cx="0" cy="0"/>
        </a:xfrm>
      </p:grpSpPr>
      <p:sp>
        <p:nvSpPr>
          <p:cNvPr id="475" name="Google Shape;475;p59"/>
          <p:cNvSpPr txBox="1"/>
          <p:nvPr>
            <p:ph type="title"/>
          </p:nvPr>
        </p:nvSpPr>
        <p:spPr>
          <a:xfrm>
            <a:off x="727650" y="62690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Listo se termino?</a:t>
            </a:r>
            <a:endParaRPr/>
          </a:p>
        </p:txBody>
      </p:sp>
      <p:sp>
        <p:nvSpPr>
          <p:cNvPr id="476" name="Google Shape;476;p59"/>
          <p:cNvSpPr txBox="1"/>
          <p:nvPr>
            <p:ph idx="1" type="body"/>
          </p:nvPr>
        </p:nvSpPr>
        <p:spPr>
          <a:xfrm>
            <a:off x="4476150" y="4283975"/>
            <a:ext cx="1178400" cy="5352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300"/>
              <a:buNone/>
            </a:pPr>
            <a:r>
              <a:rPr lang="en"/>
              <a:t>Leer Dahlin!!!</a:t>
            </a:r>
            <a:endParaRPr/>
          </a:p>
        </p:txBody>
      </p:sp>
      <p:pic>
        <p:nvPicPr>
          <p:cNvPr id="477" name="Google Shape;477;p59"/>
          <p:cNvPicPr preferRelativeResize="0"/>
          <p:nvPr/>
        </p:nvPicPr>
        <p:blipFill rotWithShape="1">
          <a:blip r:embed="rId3">
            <a:alphaModFix/>
          </a:blip>
          <a:srcRect b="0" l="0" r="0" t="0"/>
          <a:stretch/>
        </p:blipFill>
        <p:spPr>
          <a:xfrm>
            <a:off x="4131846" y="864600"/>
            <a:ext cx="3541449" cy="3224625"/>
          </a:xfrm>
          <a:prstGeom prst="rect">
            <a:avLst/>
          </a:prstGeom>
          <a:noFill/>
          <a:ln>
            <a:noFill/>
          </a:ln>
        </p:spPr>
      </p:pic>
      <p:pic>
        <p:nvPicPr>
          <p:cNvPr id="478" name="Google Shape;478;p59"/>
          <p:cNvPicPr preferRelativeResize="0"/>
          <p:nvPr/>
        </p:nvPicPr>
        <p:blipFill rotWithShape="1">
          <a:blip r:embed="rId4">
            <a:alphaModFix/>
          </a:blip>
          <a:srcRect b="0" l="0" r="0" t="0"/>
          <a:stretch/>
        </p:blipFill>
        <p:spPr>
          <a:xfrm>
            <a:off x="353425" y="1853850"/>
            <a:ext cx="3073449" cy="30276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6"/>
          <p:cNvSpPr txBox="1"/>
          <p:nvPr>
            <p:ph type="title"/>
          </p:nvPr>
        </p:nvSpPr>
        <p:spPr>
          <a:xfrm>
            <a:off x="727650" y="5673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Los Early Days</a:t>
            </a:r>
            <a:endParaRPr/>
          </a:p>
        </p:txBody>
      </p:sp>
      <p:sp>
        <p:nvSpPr>
          <p:cNvPr id="119" name="Google Shape;119;p6"/>
          <p:cNvSpPr txBox="1"/>
          <p:nvPr>
            <p:ph idx="1" type="body"/>
          </p:nvPr>
        </p:nvSpPr>
        <p:spPr>
          <a:xfrm>
            <a:off x="729450" y="1318650"/>
            <a:ext cx="4689000" cy="34176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1200"/>
              </a:spcAft>
              <a:buSzPts val="1300"/>
              <a:buNone/>
            </a:pPr>
            <a:r>
              <a:rPr lang="en" sz="1900"/>
              <a:t>En los primeros Sistemas Operativos, en “the Early Days”, en los cuales el mismo S.O. se desplegaba en solo </a:t>
            </a:r>
            <a:r>
              <a:rPr b="1" i="1" lang="en" sz="1900"/>
              <a:t>64 KiloBytes </a:t>
            </a:r>
            <a:r>
              <a:rPr lang="en" sz="1900"/>
              <a:t>de memoria, </a:t>
            </a:r>
            <a:r>
              <a:rPr b="1" i="1" lang="en" sz="1900"/>
              <a:t>el resto de la misma estaba disponible para un único proceso ejecutándose a partir de los 64Kb de memoria física</a:t>
            </a:r>
            <a:r>
              <a:rPr lang="en" sz="1900"/>
              <a:t>,</a:t>
            </a:r>
            <a:endParaRPr sz="1900"/>
          </a:p>
        </p:txBody>
      </p:sp>
      <p:pic>
        <p:nvPicPr>
          <p:cNvPr id="120" name="Google Shape;120;p6"/>
          <p:cNvPicPr preferRelativeResize="0"/>
          <p:nvPr/>
        </p:nvPicPr>
        <p:blipFill rotWithShape="1">
          <a:blip r:embed="rId3">
            <a:alphaModFix/>
          </a:blip>
          <a:srcRect b="0" l="0" r="0" t="0"/>
          <a:stretch/>
        </p:blipFill>
        <p:spPr>
          <a:xfrm>
            <a:off x="5631100" y="1318650"/>
            <a:ext cx="2787050" cy="3707375"/>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sp>
        <p:nvSpPr>
          <p:cNvPr id="483" name="Google Shape;483;p60"/>
          <p:cNvSpPr txBox="1"/>
          <p:nvPr>
            <p:ph type="title"/>
          </p:nvPr>
        </p:nvSpPr>
        <p:spPr>
          <a:xfrm>
            <a:off x="729450" y="540425"/>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Hacia una Eficiente Address Translation</a:t>
            </a:r>
            <a:endParaRPr/>
          </a:p>
        </p:txBody>
      </p:sp>
      <p:sp>
        <p:nvSpPr>
          <p:cNvPr id="484" name="Google Shape;484;p60"/>
          <p:cNvSpPr txBox="1"/>
          <p:nvPr>
            <p:ph idx="1" type="body"/>
          </p:nvPr>
        </p:nvSpPr>
        <p:spPr>
          <a:xfrm>
            <a:off x="729450" y="1359450"/>
            <a:ext cx="7688700" cy="2980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300"/>
              <a:buNone/>
            </a:pPr>
            <a:r>
              <a:rPr lang="en" sz="1700"/>
              <a:t>Hasta aquí ya uno puede estar un poco cansado de todos los mecanismos de hardware para realizar la traducción de direcciones de memoria. </a:t>
            </a:r>
            <a:endParaRPr sz="1700"/>
          </a:p>
          <a:p>
            <a:pPr indent="0" lvl="0" marL="0" rtl="0" algn="l">
              <a:lnSpc>
                <a:spcPct val="115000"/>
              </a:lnSpc>
              <a:spcBef>
                <a:spcPts val="1200"/>
              </a:spcBef>
              <a:spcAft>
                <a:spcPts val="0"/>
              </a:spcAft>
              <a:buSzPts val="1300"/>
              <a:buNone/>
            </a:pPr>
            <a:r>
              <a:rPr lang="en" sz="1700"/>
              <a:t>El tema es que muchos de estos métodos tienen varios niveles, hasta 4 en algunos casos, para alcanzar una dirección física, entonces eso lo hace realmente poco práctico para el procesador.</a:t>
            </a:r>
            <a:endParaRPr sz="1700"/>
          </a:p>
          <a:p>
            <a:pPr indent="0" lvl="0" marL="0" rtl="0" algn="l">
              <a:lnSpc>
                <a:spcPct val="115000"/>
              </a:lnSpc>
              <a:spcBef>
                <a:spcPts val="1200"/>
              </a:spcBef>
              <a:spcAft>
                <a:spcPts val="1200"/>
              </a:spcAft>
              <a:buSzPts val="1300"/>
              <a:buNone/>
            </a:pPr>
            <a:r>
              <a:rPr lang="en" sz="1700"/>
              <a:t>A continuación se mostrarán mecanismos para mejorar el rendimiento de la traducción de las direcciones.</a:t>
            </a:r>
            <a:endParaRPr sz="1700"/>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 name="Shape 488"/>
        <p:cNvGrpSpPr/>
        <p:nvPr/>
      </p:nvGrpSpPr>
      <p:grpSpPr>
        <a:xfrm>
          <a:off x="0" y="0"/>
          <a:ext cx="0" cy="0"/>
          <a:chOff x="0" y="0"/>
          <a:chExt cx="0" cy="0"/>
        </a:xfrm>
      </p:grpSpPr>
      <p:sp>
        <p:nvSpPr>
          <p:cNvPr id="489" name="Google Shape;489;p61"/>
          <p:cNvSpPr txBox="1"/>
          <p:nvPr>
            <p:ph type="title"/>
          </p:nvPr>
        </p:nvSpPr>
        <p:spPr>
          <a:xfrm>
            <a:off x="727650" y="62690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Hacia una Eficiente Address Translation</a:t>
            </a:r>
            <a:endParaRPr/>
          </a:p>
        </p:txBody>
      </p:sp>
      <p:sp>
        <p:nvSpPr>
          <p:cNvPr id="490" name="Google Shape;490;p61"/>
          <p:cNvSpPr txBox="1"/>
          <p:nvPr>
            <p:ph idx="1" type="body"/>
          </p:nvPr>
        </p:nvSpPr>
        <p:spPr>
          <a:xfrm>
            <a:off x="727650" y="1430375"/>
            <a:ext cx="5042400" cy="34404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300"/>
              <a:buNone/>
            </a:pPr>
            <a:r>
              <a:rPr lang="en" sz="1700"/>
              <a:t>Este nuevo mecanismo usará un caché (o escondrijo), que consiste en una copia de ciertos datos que pueden ser accedidos más de una vez más rápidamente. </a:t>
            </a:r>
            <a:endParaRPr sz="1700"/>
          </a:p>
          <a:p>
            <a:pPr indent="0" lvl="0" marL="0" rtl="0" algn="just">
              <a:lnSpc>
                <a:spcPct val="115000"/>
              </a:lnSpc>
              <a:spcBef>
                <a:spcPts val="1200"/>
              </a:spcBef>
              <a:spcAft>
                <a:spcPts val="1200"/>
              </a:spcAft>
              <a:buSzPts val="1300"/>
              <a:buNone/>
            </a:pPr>
            <a:r>
              <a:rPr lang="en" sz="1700"/>
              <a:t>El concepto de Cache es ampliamente utilizado en muchas ramas de las ciencias de la computación: arquitectura de computadoras, sistemas operativos, sistemas distribuidos.</a:t>
            </a:r>
            <a:endParaRPr sz="1700"/>
          </a:p>
        </p:txBody>
      </p:sp>
      <p:pic>
        <p:nvPicPr>
          <p:cNvPr id="491" name="Google Shape;491;p61"/>
          <p:cNvPicPr preferRelativeResize="0"/>
          <p:nvPr/>
        </p:nvPicPr>
        <p:blipFill rotWithShape="1">
          <a:blip r:embed="rId3">
            <a:alphaModFix/>
          </a:blip>
          <a:srcRect b="0" l="0" r="0" t="0"/>
          <a:stretch/>
        </p:blipFill>
        <p:spPr>
          <a:xfrm>
            <a:off x="6073626" y="1853850"/>
            <a:ext cx="2763675" cy="3017000"/>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 name="Shape 495"/>
        <p:cNvGrpSpPr/>
        <p:nvPr/>
      </p:nvGrpSpPr>
      <p:grpSpPr>
        <a:xfrm>
          <a:off x="0" y="0"/>
          <a:ext cx="0" cy="0"/>
          <a:chOff x="0" y="0"/>
          <a:chExt cx="0" cy="0"/>
        </a:xfrm>
      </p:grpSpPr>
      <p:sp>
        <p:nvSpPr>
          <p:cNvPr id="496" name="Google Shape;496;p62"/>
          <p:cNvSpPr txBox="1"/>
          <p:nvPr>
            <p:ph idx="4294967295" type="title"/>
          </p:nvPr>
        </p:nvSpPr>
        <p:spPr>
          <a:xfrm>
            <a:off x="727650" y="4396225"/>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en"/>
              <a:t>Hacia una Eficiente Address Translation</a:t>
            </a:r>
            <a:endParaRPr/>
          </a:p>
        </p:txBody>
      </p:sp>
      <p:pic>
        <p:nvPicPr>
          <p:cNvPr id="497" name="Google Shape;497;p62"/>
          <p:cNvPicPr preferRelativeResize="0"/>
          <p:nvPr/>
        </p:nvPicPr>
        <p:blipFill rotWithShape="1">
          <a:blip r:embed="rId3">
            <a:alphaModFix/>
          </a:blip>
          <a:srcRect b="0" l="0" r="0" t="0"/>
          <a:stretch/>
        </p:blipFill>
        <p:spPr>
          <a:xfrm>
            <a:off x="1373813" y="304800"/>
            <a:ext cx="6396365" cy="4091425"/>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1" name="Shape 501"/>
        <p:cNvGrpSpPr/>
        <p:nvPr/>
      </p:nvGrpSpPr>
      <p:grpSpPr>
        <a:xfrm>
          <a:off x="0" y="0"/>
          <a:ext cx="0" cy="0"/>
          <a:chOff x="0" y="0"/>
          <a:chExt cx="0" cy="0"/>
        </a:xfrm>
      </p:grpSpPr>
      <p:sp>
        <p:nvSpPr>
          <p:cNvPr id="502" name="Google Shape;502;p63"/>
          <p:cNvSpPr txBox="1"/>
          <p:nvPr>
            <p:ph idx="4294967295" type="title"/>
          </p:nvPr>
        </p:nvSpPr>
        <p:spPr>
          <a:xfrm>
            <a:off x="727650" y="4396225"/>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en"/>
              <a:t>Hacia una Eficiente Address Translation</a:t>
            </a:r>
            <a:endParaRPr/>
          </a:p>
        </p:txBody>
      </p:sp>
      <p:pic>
        <p:nvPicPr>
          <p:cNvPr id="503" name="Google Shape;503;p63"/>
          <p:cNvPicPr preferRelativeResize="0"/>
          <p:nvPr/>
        </p:nvPicPr>
        <p:blipFill rotWithShape="1">
          <a:blip r:embed="rId3">
            <a:alphaModFix/>
          </a:blip>
          <a:srcRect b="0" l="0" r="0" t="0"/>
          <a:stretch/>
        </p:blipFill>
        <p:spPr>
          <a:xfrm>
            <a:off x="1796741" y="97025"/>
            <a:ext cx="5424008" cy="4396225"/>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 name="Shape 507"/>
        <p:cNvGrpSpPr/>
        <p:nvPr/>
      </p:nvGrpSpPr>
      <p:grpSpPr>
        <a:xfrm>
          <a:off x="0" y="0"/>
          <a:ext cx="0" cy="0"/>
          <a:chOff x="0" y="0"/>
          <a:chExt cx="0" cy="0"/>
        </a:xfrm>
      </p:grpSpPr>
      <p:sp>
        <p:nvSpPr>
          <p:cNvPr id="508" name="Google Shape;508;p64"/>
          <p:cNvSpPr txBox="1"/>
          <p:nvPr>
            <p:ph type="title"/>
          </p:nvPr>
        </p:nvSpPr>
        <p:spPr>
          <a:xfrm>
            <a:off x="727650" y="583675"/>
            <a:ext cx="81840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Hacia una Eficiente Address Translation: TLB</a:t>
            </a:r>
            <a:endParaRPr/>
          </a:p>
        </p:txBody>
      </p:sp>
      <p:sp>
        <p:nvSpPr>
          <p:cNvPr id="509" name="Google Shape;509;p64"/>
          <p:cNvSpPr txBox="1"/>
          <p:nvPr>
            <p:ph idx="1" type="body"/>
          </p:nvPr>
        </p:nvSpPr>
        <p:spPr>
          <a:xfrm>
            <a:off x="727650" y="1408750"/>
            <a:ext cx="7688700" cy="3638700"/>
          </a:xfrm>
          <a:prstGeom prst="rect">
            <a:avLst/>
          </a:prstGeom>
          <a:noFill/>
          <a:ln>
            <a:noFill/>
          </a:ln>
        </p:spPr>
        <p:txBody>
          <a:bodyPr anchorCtr="0" anchor="t" bIns="91425" lIns="91425" spcFirstLastPara="1" rIns="91425" wrap="square" tIns="91425">
            <a:normAutofit/>
          </a:bodyPr>
          <a:lstStyle/>
          <a:p>
            <a:pPr indent="0" lvl="0" marL="0" rtl="0" algn="just">
              <a:lnSpc>
                <a:spcPct val="115000"/>
              </a:lnSpc>
              <a:spcBef>
                <a:spcPts val="0"/>
              </a:spcBef>
              <a:spcAft>
                <a:spcPts val="0"/>
              </a:spcAft>
              <a:buSzPts val="1300"/>
              <a:buNone/>
            </a:pPr>
            <a:r>
              <a:rPr lang="en"/>
              <a:t>Uno de los problemas del address translation reside en la velocidad de la traducción para ello se utilizan técnicas que mejoran la velocidad de esta traducción. </a:t>
            </a:r>
            <a:endParaRPr/>
          </a:p>
          <a:p>
            <a:pPr indent="0" lvl="0" marL="0" rtl="0" algn="just">
              <a:lnSpc>
                <a:spcPct val="115000"/>
              </a:lnSpc>
              <a:spcBef>
                <a:spcPts val="1200"/>
              </a:spcBef>
              <a:spcAft>
                <a:spcPts val="0"/>
              </a:spcAft>
              <a:buSzPts val="1300"/>
              <a:buNone/>
            </a:pPr>
            <a:r>
              <a:rPr lang="en"/>
              <a:t>Para mejorar el address translation se utiliza un mecanismo de hardware llamado </a:t>
            </a:r>
            <a:r>
              <a:rPr b="1" lang="en"/>
              <a:t>Translation-Lookaside Buffer</a:t>
            </a:r>
            <a:r>
              <a:rPr lang="en"/>
              <a:t>; o también conocido como TLB. </a:t>
            </a:r>
            <a:endParaRPr/>
          </a:p>
          <a:p>
            <a:pPr indent="0" lvl="0" marL="0" rtl="0" algn="just">
              <a:lnSpc>
                <a:spcPct val="115000"/>
              </a:lnSpc>
              <a:spcBef>
                <a:spcPts val="1200"/>
              </a:spcBef>
              <a:spcAft>
                <a:spcPts val="0"/>
              </a:spcAft>
              <a:buSzPts val="1300"/>
              <a:buNone/>
            </a:pPr>
            <a:r>
              <a:rPr lang="en"/>
              <a:t>La TLB es parte de la MMU y es simplemente un mecanismo de cache de las traducciones más utilizadas entre los pares virtual to physical address. Por ende un mejor nombre para este mecanismo podría ser address translation cache.</a:t>
            </a:r>
            <a:endParaRPr/>
          </a:p>
          <a:p>
            <a:pPr indent="0" lvl="0" marL="0" rtl="0" algn="just">
              <a:lnSpc>
                <a:spcPct val="115000"/>
              </a:lnSpc>
              <a:spcBef>
                <a:spcPts val="1200"/>
              </a:spcBef>
              <a:spcAft>
                <a:spcPts val="1200"/>
              </a:spcAft>
              <a:buSzPts val="1300"/>
              <a:buNone/>
            </a:pPr>
            <a:r>
              <a:rPr lang="en"/>
              <a:t>Por cada referencia a la memoria virtual, el hardware primero chequea la TLB para ver si esa traducción esta guardada ahí; si es así la traducción se hace rápidamente sin tener que consultar a la page table (la cual tiene todas las traducciones).</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3" name="Shape 513"/>
        <p:cNvGrpSpPr/>
        <p:nvPr/>
      </p:nvGrpSpPr>
      <p:grpSpPr>
        <a:xfrm>
          <a:off x="0" y="0"/>
          <a:ext cx="0" cy="0"/>
          <a:chOff x="0" y="0"/>
          <a:chExt cx="0" cy="0"/>
        </a:xfrm>
      </p:grpSpPr>
      <p:sp>
        <p:nvSpPr>
          <p:cNvPr id="514" name="Google Shape;514;p65"/>
          <p:cNvSpPr txBox="1"/>
          <p:nvPr>
            <p:ph type="title"/>
          </p:nvPr>
        </p:nvSpPr>
        <p:spPr>
          <a:xfrm>
            <a:off x="727650" y="4323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Translation-Lookaside Buffer</a:t>
            </a:r>
            <a:endParaRPr/>
          </a:p>
        </p:txBody>
      </p:sp>
      <p:sp>
        <p:nvSpPr>
          <p:cNvPr id="515" name="Google Shape;515;p65"/>
          <p:cNvSpPr txBox="1"/>
          <p:nvPr>
            <p:ph idx="1" type="body"/>
          </p:nvPr>
        </p:nvSpPr>
        <p:spPr>
          <a:xfrm>
            <a:off x="727650" y="1830950"/>
            <a:ext cx="7688700" cy="3522300"/>
          </a:xfrm>
          <a:prstGeom prst="rect">
            <a:avLst/>
          </a:prstGeom>
          <a:noFill/>
          <a:ln>
            <a:noFill/>
          </a:ln>
        </p:spPr>
        <p:txBody>
          <a:bodyPr anchorCtr="0" anchor="t" bIns="91425" lIns="91425" spcFirstLastPara="1" rIns="91425" wrap="square" tIns="91425">
            <a:noAutofit/>
          </a:bodyPr>
          <a:lstStyle/>
          <a:p>
            <a:pPr indent="0" lvl="0" marL="0" rtl="0" algn="just">
              <a:lnSpc>
                <a:spcPct val="95000"/>
              </a:lnSpc>
              <a:spcBef>
                <a:spcPts val="0"/>
              </a:spcBef>
              <a:spcAft>
                <a:spcPts val="0"/>
              </a:spcAft>
              <a:buSzPts val="935"/>
              <a:buNone/>
            </a:pPr>
            <a:r>
              <a:t/>
            </a:r>
            <a:endParaRPr sz="1405"/>
          </a:p>
          <a:p>
            <a:pPr indent="0" lvl="0" marL="0" rtl="0" algn="just">
              <a:lnSpc>
                <a:spcPct val="95000"/>
              </a:lnSpc>
              <a:spcBef>
                <a:spcPts val="0"/>
              </a:spcBef>
              <a:spcAft>
                <a:spcPts val="0"/>
              </a:spcAft>
              <a:buSzPts val="935"/>
              <a:buNone/>
            </a:pPr>
            <a:r>
              <a:t/>
            </a:r>
            <a:endParaRPr sz="1405"/>
          </a:p>
          <a:p>
            <a:pPr indent="-317817" lvl="0" marL="457200" rtl="0" algn="just">
              <a:lnSpc>
                <a:spcPct val="95000"/>
              </a:lnSpc>
              <a:spcBef>
                <a:spcPts val="0"/>
              </a:spcBef>
              <a:spcAft>
                <a:spcPts val="0"/>
              </a:spcAft>
              <a:buSzPts val="1405"/>
              <a:buChar char="●"/>
            </a:pPr>
            <a:r>
              <a:rPr lang="en" sz="1405"/>
              <a:t>Secuencia y localización</a:t>
            </a:r>
            <a:endParaRPr sz="1405"/>
          </a:p>
          <a:p>
            <a:pPr indent="0" lvl="0" marL="457200" rtl="0" algn="just">
              <a:lnSpc>
                <a:spcPct val="95000"/>
              </a:lnSpc>
              <a:spcBef>
                <a:spcPts val="0"/>
              </a:spcBef>
              <a:spcAft>
                <a:spcPts val="0"/>
              </a:spcAft>
              <a:buSzPts val="1300"/>
              <a:buNone/>
            </a:pPr>
            <a:r>
              <a:t/>
            </a:r>
            <a:endParaRPr sz="1405"/>
          </a:p>
          <a:p>
            <a:pPr indent="-317817" lvl="0" marL="457200" rtl="0" algn="just">
              <a:lnSpc>
                <a:spcPct val="95000"/>
              </a:lnSpc>
              <a:spcBef>
                <a:spcPts val="0"/>
              </a:spcBef>
              <a:spcAft>
                <a:spcPts val="0"/>
              </a:spcAft>
              <a:buSzPts val="1405"/>
              <a:buChar char="●"/>
            </a:pPr>
            <a:r>
              <a:rPr lang="en" sz="1405"/>
              <a:t>El hardware tiene que hacer el fetch de la instrucción add, después pasear por todos los multiniveles de las tablas de traducción para encontrar la dirección física de la instrucción add; ejecutar la instrucción , incrementar el contador de programa y volver a hacer todo esto otra vez para la próxima instrucción y además para sus datos pero esto es muy ineficiente.</a:t>
            </a:r>
            <a:endParaRPr sz="1405"/>
          </a:p>
          <a:p>
            <a:pPr indent="0" lvl="0" marL="457200" rtl="0" algn="just">
              <a:lnSpc>
                <a:spcPct val="95000"/>
              </a:lnSpc>
              <a:spcBef>
                <a:spcPts val="0"/>
              </a:spcBef>
              <a:spcAft>
                <a:spcPts val="0"/>
              </a:spcAft>
              <a:buSzPts val="1300"/>
              <a:buNone/>
            </a:pPr>
            <a:r>
              <a:t/>
            </a:r>
            <a:endParaRPr sz="1405"/>
          </a:p>
          <a:p>
            <a:pPr indent="-317817" lvl="0" marL="457200" rtl="0" algn="just">
              <a:lnSpc>
                <a:spcPct val="95000"/>
              </a:lnSpc>
              <a:spcBef>
                <a:spcPts val="0"/>
              </a:spcBef>
              <a:spcAft>
                <a:spcPts val="0"/>
              </a:spcAft>
              <a:buSzPts val="1405"/>
              <a:buChar char="●"/>
            </a:pPr>
            <a:r>
              <a:rPr lang="en" sz="1405"/>
              <a:t>La Translation Lookaside Buffer (TLB) es una pequeña tabla a nivel hardware que contiene los resultados de la recientes traducciones de memorias realizadas. Cada entrada de la tabla mapea una virtual page a una physical page</a:t>
            </a:r>
            <a:endParaRPr sz="1405"/>
          </a:p>
          <a:p>
            <a:pPr indent="0" lvl="0" marL="0" rtl="0" algn="just">
              <a:lnSpc>
                <a:spcPct val="95000"/>
              </a:lnSpc>
              <a:spcBef>
                <a:spcPts val="0"/>
              </a:spcBef>
              <a:spcAft>
                <a:spcPts val="0"/>
              </a:spcAft>
              <a:buSzPts val="935"/>
              <a:buNone/>
            </a:pPr>
            <a:r>
              <a:t/>
            </a:r>
            <a:endParaRPr sz="1405"/>
          </a:p>
          <a:p>
            <a:pPr indent="0" lvl="0" marL="0" rtl="0" algn="just">
              <a:lnSpc>
                <a:spcPct val="95000"/>
              </a:lnSpc>
              <a:spcBef>
                <a:spcPts val="0"/>
              </a:spcBef>
              <a:spcAft>
                <a:spcPts val="0"/>
              </a:spcAft>
              <a:buSzPts val="935"/>
              <a:buNone/>
            </a:pPr>
            <a:r>
              <a:t/>
            </a:r>
            <a:endParaRPr sz="1405"/>
          </a:p>
        </p:txBody>
      </p:sp>
      <p:sp>
        <p:nvSpPr>
          <p:cNvPr id="516" name="Google Shape;516;p65"/>
          <p:cNvSpPr txBox="1"/>
          <p:nvPr/>
        </p:nvSpPr>
        <p:spPr>
          <a:xfrm>
            <a:off x="6026400" y="600050"/>
            <a:ext cx="3000000" cy="1693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Lato"/>
                <a:ea typeface="Lato"/>
                <a:cs typeface="Lato"/>
                <a:sym typeface="Lato"/>
              </a:rPr>
              <a:t>TLB entry = {</a:t>
            </a:r>
            <a:endParaRPr b="0" i="0" sz="1400" u="none" cap="none" strike="noStrike">
              <a:solidFill>
                <a:srgbClr val="000000"/>
              </a:solidFill>
              <a:latin typeface="Lato"/>
              <a:ea typeface="Lato"/>
              <a:cs typeface="Lato"/>
              <a:sym typeface="Lato"/>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Lato"/>
                <a:ea typeface="Lato"/>
                <a:cs typeface="Lato"/>
                <a:sym typeface="Lato"/>
              </a:rPr>
              <a:t> 	virtual page number,</a:t>
            </a:r>
            <a:endParaRPr b="0" i="0" sz="1400" u="none" cap="none" strike="noStrike">
              <a:solidFill>
                <a:srgbClr val="000000"/>
              </a:solidFill>
              <a:latin typeface="Lato"/>
              <a:ea typeface="Lato"/>
              <a:cs typeface="Lato"/>
              <a:sym typeface="Lato"/>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Lato"/>
                <a:ea typeface="Lato"/>
                <a:cs typeface="Lato"/>
                <a:sym typeface="Lato"/>
              </a:rPr>
              <a:t> 	physical page frame number,</a:t>
            </a:r>
            <a:endParaRPr b="0" i="0" sz="1400" u="none" cap="none" strike="noStrike">
              <a:solidFill>
                <a:srgbClr val="000000"/>
              </a:solidFill>
              <a:latin typeface="Lato"/>
              <a:ea typeface="Lato"/>
              <a:cs typeface="Lato"/>
              <a:sym typeface="Lato"/>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Lato"/>
                <a:ea typeface="Lato"/>
                <a:cs typeface="Lato"/>
                <a:sym typeface="Lato"/>
              </a:rPr>
              <a:t> 	access permitions</a:t>
            </a:r>
            <a:endParaRPr b="0" i="0" sz="1400" u="none" cap="none" strike="noStrike">
              <a:solidFill>
                <a:srgbClr val="000000"/>
              </a:solidFill>
              <a:latin typeface="Lato"/>
              <a:ea typeface="Lato"/>
              <a:cs typeface="Lato"/>
              <a:sym typeface="Lato"/>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Lato"/>
                <a:ea typeface="Lato"/>
                <a:cs typeface="Lato"/>
                <a:sym typeface="Lato"/>
              </a:rPr>
              <a:t> }</a:t>
            </a:r>
            <a:endParaRPr b="0" i="0" sz="1400" u="none" cap="none" strike="noStrike">
              <a:solidFill>
                <a:srgbClr val="000000"/>
              </a:solidFill>
              <a:latin typeface="Lato"/>
              <a:ea typeface="Lato"/>
              <a:cs typeface="Lato"/>
              <a:sym typeface="Lato"/>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Lato"/>
              <a:ea typeface="Lato"/>
              <a:cs typeface="Lato"/>
              <a:sym typeface="Lato"/>
            </a:endParaRPr>
          </a:p>
        </p:txBody>
      </p:sp>
      <p:sp>
        <p:nvSpPr>
          <p:cNvPr id="517" name="Google Shape;517;p65"/>
          <p:cNvSpPr txBox="1"/>
          <p:nvPr/>
        </p:nvSpPr>
        <p:spPr>
          <a:xfrm>
            <a:off x="1312575" y="1182875"/>
            <a:ext cx="3000000" cy="948000"/>
          </a:xfrm>
          <a:prstGeom prst="rect">
            <a:avLst/>
          </a:prstGeom>
          <a:noFill/>
          <a:ln>
            <a:noFill/>
          </a:ln>
        </p:spPr>
        <p:txBody>
          <a:bodyPr anchorCtr="0" anchor="t" bIns="91425" lIns="91425" spcFirstLastPara="1" rIns="91425" wrap="square" tIns="91425">
            <a:spAutoFit/>
          </a:bodyPr>
          <a:lstStyle/>
          <a:p>
            <a:pPr indent="0" lvl="0" marL="0" marR="0" rtl="0" algn="just">
              <a:lnSpc>
                <a:spcPct val="95000"/>
              </a:lnSpc>
              <a:spcBef>
                <a:spcPts val="0"/>
              </a:spcBef>
              <a:spcAft>
                <a:spcPts val="0"/>
              </a:spcAft>
              <a:buClr>
                <a:srgbClr val="000000"/>
              </a:buClr>
              <a:buSzPts val="1305"/>
              <a:buFont typeface="Arial"/>
              <a:buNone/>
            </a:pPr>
            <a:r>
              <a:rPr b="0" i="0" lang="en" sz="1305" u="none" cap="none" strike="noStrike">
                <a:solidFill>
                  <a:schemeClr val="accent1"/>
                </a:solidFill>
                <a:latin typeface="Lato"/>
                <a:ea typeface="Lato"/>
                <a:cs typeface="Lato"/>
                <a:sym typeface="Lato"/>
              </a:rPr>
              <a:t>...</a:t>
            </a:r>
            <a:endParaRPr b="0" i="0" sz="1305" u="none" cap="none" strike="noStrike">
              <a:solidFill>
                <a:schemeClr val="accent1"/>
              </a:solidFill>
              <a:latin typeface="Lato"/>
              <a:ea typeface="Lato"/>
              <a:cs typeface="Lato"/>
              <a:sym typeface="Lato"/>
            </a:endParaRPr>
          </a:p>
          <a:p>
            <a:pPr indent="0" lvl="0" marL="0" marR="0" rtl="0" algn="just">
              <a:lnSpc>
                <a:spcPct val="95000"/>
              </a:lnSpc>
              <a:spcBef>
                <a:spcPts val="0"/>
              </a:spcBef>
              <a:spcAft>
                <a:spcPts val="0"/>
              </a:spcAft>
              <a:buClr>
                <a:srgbClr val="000000"/>
              </a:buClr>
              <a:buSzPts val="1305"/>
              <a:buFont typeface="Arial"/>
              <a:buNone/>
            </a:pPr>
            <a:r>
              <a:rPr b="0" i="0" lang="en" sz="1305" u="none" cap="none" strike="noStrike">
                <a:solidFill>
                  <a:schemeClr val="accent1"/>
                </a:solidFill>
                <a:latin typeface="Lato"/>
                <a:ea typeface="Lato"/>
                <a:cs typeface="Lato"/>
                <a:sym typeface="Lato"/>
              </a:rPr>
              <a:t>mov r1,r2</a:t>
            </a:r>
            <a:endParaRPr b="0" i="0" sz="1305" u="none" cap="none" strike="noStrike">
              <a:solidFill>
                <a:schemeClr val="accent1"/>
              </a:solidFill>
              <a:latin typeface="Lato"/>
              <a:ea typeface="Lato"/>
              <a:cs typeface="Lato"/>
              <a:sym typeface="Lato"/>
            </a:endParaRPr>
          </a:p>
          <a:p>
            <a:pPr indent="0" lvl="0" marL="0" marR="0" rtl="0" algn="just">
              <a:lnSpc>
                <a:spcPct val="95000"/>
              </a:lnSpc>
              <a:spcBef>
                <a:spcPts val="0"/>
              </a:spcBef>
              <a:spcAft>
                <a:spcPts val="0"/>
              </a:spcAft>
              <a:buClr>
                <a:srgbClr val="000000"/>
              </a:buClr>
              <a:buSzPts val="1305"/>
              <a:buFont typeface="Arial"/>
              <a:buNone/>
            </a:pPr>
            <a:r>
              <a:rPr b="0" i="0" lang="en" sz="1305" u="none" cap="none" strike="noStrike">
                <a:solidFill>
                  <a:schemeClr val="accent1"/>
                </a:solidFill>
                <a:latin typeface="Lato"/>
                <a:ea typeface="Lato"/>
                <a:cs typeface="Lato"/>
                <a:sym typeface="Lato"/>
              </a:rPr>
              <a:t>mult r1,r2</a:t>
            </a:r>
            <a:endParaRPr b="0" i="0" sz="1305" u="none" cap="none" strike="noStrike">
              <a:solidFill>
                <a:schemeClr val="accent1"/>
              </a:solidFill>
              <a:latin typeface="Lato"/>
              <a:ea typeface="Lato"/>
              <a:cs typeface="Lato"/>
              <a:sym typeface="Lato"/>
            </a:endParaRPr>
          </a:p>
          <a:p>
            <a:pPr indent="0" lvl="0" marL="0" marR="0" rtl="0" algn="just">
              <a:lnSpc>
                <a:spcPct val="95000"/>
              </a:lnSpc>
              <a:spcBef>
                <a:spcPts val="0"/>
              </a:spcBef>
              <a:spcAft>
                <a:spcPts val="0"/>
              </a:spcAft>
              <a:buClr>
                <a:srgbClr val="000000"/>
              </a:buClr>
              <a:buSzPts val="1305"/>
              <a:buFont typeface="Arial"/>
              <a:buNone/>
            </a:pPr>
            <a:r>
              <a:rPr b="0" i="0" lang="en" sz="1305" u="none" cap="none" strike="noStrike">
                <a:solidFill>
                  <a:schemeClr val="accent1"/>
                </a:solidFill>
                <a:latin typeface="Lato"/>
                <a:ea typeface="Lato"/>
                <a:cs typeface="Lato"/>
                <a:sym typeface="Lato"/>
              </a:rPr>
              <a:t>...</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6"/>
                                        </p:tgtEl>
                                        <p:attrNameLst>
                                          <p:attrName>style.visibility</p:attrName>
                                        </p:attrNameLst>
                                      </p:cBhvr>
                                      <p:to>
                                        <p:strVal val="visible"/>
                                      </p:to>
                                    </p:set>
                                    <p:animEffect filter="fade" transition="in">
                                      <p:cBhvr>
                                        <p:cTn dur="1000"/>
                                        <p:tgtEl>
                                          <p:spTgt spid="51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1" name="Shape 521"/>
        <p:cNvGrpSpPr/>
        <p:nvPr/>
      </p:nvGrpSpPr>
      <p:grpSpPr>
        <a:xfrm>
          <a:off x="0" y="0"/>
          <a:ext cx="0" cy="0"/>
          <a:chOff x="0" y="0"/>
          <a:chExt cx="0" cy="0"/>
        </a:xfrm>
      </p:grpSpPr>
      <p:sp>
        <p:nvSpPr>
          <p:cNvPr id="522" name="Google Shape;522;p66"/>
          <p:cNvSpPr txBox="1"/>
          <p:nvPr>
            <p:ph idx="4294967295" type="title"/>
          </p:nvPr>
        </p:nvSpPr>
        <p:spPr>
          <a:xfrm>
            <a:off x="910475" y="4524025"/>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en"/>
              <a:t>Translation-Lookaside Buffer</a:t>
            </a:r>
            <a:endParaRPr/>
          </a:p>
        </p:txBody>
      </p:sp>
      <p:pic>
        <p:nvPicPr>
          <p:cNvPr id="523" name="Google Shape;523;p66"/>
          <p:cNvPicPr preferRelativeResize="0"/>
          <p:nvPr/>
        </p:nvPicPr>
        <p:blipFill rotWithShape="1">
          <a:blip r:embed="rId3">
            <a:alphaModFix/>
          </a:blip>
          <a:srcRect b="0" l="0" r="0" t="0"/>
          <a:stretch/>
        </p:blipFill>
        <p:spPr>
          <a:xfrm>
            <a:off x="1681163" y="313975"/>
            <a:ext cx="5781675" cy="4210050"/>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7" name="Shape 527"/>
        <p:cNvGrpSpPr/>
        <p:nvPr/>
      </p:nvGrpSpPr>
      <p:grpSpPr>
        <a:xfrm>
          <a:off x="0" y="0"/>
          <a:ext cx="0" cy="0"/>
          <a:chOff x="0" y="0"/>
          <a:chExt cx="0" cy="0"/>
        </a:xfrm>
      </p:grpSpPr>
      <p:sp>
        <p:nvSpPr>
          <p:cNvPr id="528" name="Google Shape;528;p67"/>
          <p:cNvSpPr txBox="1"/>
          <p:nvPr>
            <p:ph type="title"/>
          </p:nvPr>
        </p:nvSpPr>
        <p:spPr>
          <a:xfrm>
            <a:off x="578125" y="5620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Translation-Lookaside Buffer</a:t>
            </a:r>
            <a:endParaRPr/>
          </a:p>
        </p:txBody>
      </p:sp>
      <p:sp>
        <p:nvSpPr>
          <p:cNvPr id="529" name="Google Shape;529;p67"/>
          <p:cNvSpPr txBox="1"/>
          <p:nvPr>
            <p:ph idx="1" type="body"/>
          </p:nvPr>
        </p:nvSpPr>
        <p:spPr>
          <a:xfrm>
            <a:off x="578125" y="1460300"/>
            <a:ext cx="4488600" cy="3457500"/>
          </a:xfrm>
          <a:prstGeom prst="rect">
            <a:avLst/>
          </a:prstGeom>
          <a:noFill/>
          <a:ln>
            <a:noFill/>
          </a:ln>
        </p:spPr>
        <p:txBody>
          <a:bodyPr anchorCtr="0" anchor="t" bIns="91425" lIns="91425" spcFirstLastPara="1" rIns="91425" wrap="square" tIns="91425">
            <a:noAutofit/>
          </a:bodyPr>
          <a:lstStyle/>
          <a:p>
            <a:pPr indent="0" lvl="0" marL="0" rtl="0" algn="just">
              <a:lnSpc>
                <a:spcPct val="95000"/>
              </a:lnSpc>
              <a:spcBef>
                <a:spcPts val="0"/>
              </a:spcBef>
              <a:spcAft>
                <a:spcPts val="0"/>
              </a:spcAft>
              <a:buSzPts val="1300"/>
              <a:buNone/>
            </a:pPr>
            <a:r>
              <a:rPr lang="en" sz="1604"/>
              <a:t>Normalmente se chequean todas las entradas de la TLB contra la virtual page, si existe matcheo el procesador utiliza ese matcheo para formar la physical address, ahorrándose todos los pasos de la traducción.</a:t>
            </a:r>
            <a:endParaRPr sz="1604"/>
          </a:p>
          <a:p>
            <a:pPr indent="0" lvl="0" marL="0" rtl="0" algn="just">
              <a:lnSpc>
                <a:spcPct val="95000"/>
              </a:lnSpc>
              <a:spcBef>
                <a:spcPts val="0"/>
              </a:spcBef>
              <a:spcAft>
                <a:spcPts val="0"/>
              </a:spcAft>
              <a:buSzPts val="1300"/>
              <a:buNone/>
            </a:pPr>
            <a:r>
              <a:t/>
            </a:r>
            <a:endParaRPr sz="1604"/>
          </a:p>
          <a:p>
            <a:pPr indent="0" lvl="0" marL="0" rtl="0" algn="just">
              <a:lnSpc>
                <a:spcPct val="95000"/>
              </a:lnSpc>
              <a:spcBef>
                <a:spcPts val="0"/>
              </a:spcBef>
              <a:spcAft>
                <a:spcPts val="0"/>
              </a:spcAft>
              <a:buSzPts val="1300"/>
              <a:buNone/>
            </a:pPr>
            <a:r>
              <a:rPr lang="en" sz="1604"/>
              <a:t>Esto se llama un TLB hit</a:t>
            </a:r>
            <a:endParaRPr sz="1604"/>
          </a:p>
          <a:p>
            <a:pPr indent="0" lvl="0" marL="0" rtl="0" algn="just">
              <a:lnSpc>
                <a:spcPct val="95000"/>
              </a:lnSpc>
              <a:spcBef>
                <a:spcPts val="0"/>
              </a:spcBef>
              <a:spcAft>
                <a:spcPts val="0"/>
              </a:spcAft>
              <a:buSzPts val="1300"/>
              <a:buNone/>
            </a:pPr>
            <a:r>
              <a:t/>
            </a:r>
            <a:endParaRPr sz="1604"/>
          </a:p>
          <a:p>
            <a:pPr indent="0" lvl="0" marL="0" rtl="0" algn="just">
              <a:lnSpc>
                <a:spcPct val="95000"/>
              </a:lnSpc>
              <a:spcBef>
                <a:spcPts val="0"/>
              </a:spcBef>
              <a:spcAft>
                <a:spcPts val="0"/>
              </a:spcAft>
              <a:buSzPts val="1300"/>
              <a:buNone/>
            </a:pPr>
            <a:r>
              <a:rPr lang="en" sz="1604"/>
              <a:t>Cuando del proceso anterior no existe matcheo en la TLB , se dice que se tiene un TLB miss</a:t>
            </a:r>
            <a:endParaRPr sz="1604"/>
          </a:p>
          <a:p>
            <a:pPr indent="0" lvl="0" marL="0" rtl="0" algn="just">
              <a:lnSpc>
                <a:spcPct val="95000"/>
              </a:lnSpc>
              <a:spcBef>
                <a:spcPts val="0"/>
              </a:spcBef>
              <a:spcAft>
                <a:spcPts val="0"/>
              </a:spcAft>
              <a:buSzPts val="1300"/>
              <a:buNone/>
            </a:pPr>
            <a:r>
              <a:t/>
            </a:r>
            <a:endParaRPr sz="1604"/>
          </a:p>
          <a:p>
            <a:pPr indent="0" lvl="0" marL="0" rtl="0" algn="just">
              <a:lnSpc>
                <a:spcPct val="95000"/>
              </a:lnSpc>
              <a:spcBef>
                <a:spcPts val="0"/>
              </a:spcBef>
              <a:spcAft>
                <a:spcPts val="0"/>
              </a:spcAft>
              <a:buSzPts val="935"/>
              <a:buNone/>
            </a:pPr>
            <a:r>
              <a:t/>
            </a:r>
            <a:endParaRPr sz="1604"/>
          </a:p>
        </p:txBody>
      </p:sp>
      <p:pic>
        <p:nvPicPr>
          <p:cNvPr id="530" name="Google Shape;530;p67"/>
          <p:cNvPicPr preferRelativeResize="0"/>
          <p:nvPr/>
        </p:nvPicPr>
        <p:blipFill rotWithShape="1">
          <a:blip r:embed="rId3">
            <a:alphaModFix/>
          </a:blip>
          <a:srcRect b="0" l="0" r="0" t="0"/>
          <a:stretch/>
        </p:blipFill>
        <p:spPr>
          <a:xfrm>
            <a:off x="5537401" y="2152025"/>
            <a:ext cx="3391625" cy="2469675"/>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4" name="Shape 534"/>
        <p:cNvGrpSpPr/>
        <p:nvPr/>
      </p:nvGrpSpPr>
      <p:grpSpPr>
        <a:xfrm>
          <a:off x="0" y="0"/>
          <a:ext cx="0" cy="0"/>
          <a:chOff x="0" y="0"/>
          <a:chExt cx="0" cy="0"/>
        </a:xfrm>
      </p:grpSpPr>
      <p:sp>
        <p:nvSpPr>
          <p:cNvPr id="535" name="Google Shape;535;p68"/>
          <p:cNvSpPr txBox="1"/>
          <p:nvPr>
            <p:ph type="title"/>
          </p:nvPr>
        </p:nvSpPr>
        <p:spPr>
          <a:xfrm>
            <a:off x="727650" y="518825"/>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Translation-Lookaside Buffer</a:t>
            </a:r>
            <a:endParaRPr/>
          </a:p>
        </p:txBody>
      </p:sp>
      <p:sp>
        <p:nvSpPr>
          <p:cNvPr id="536" name="Google Shape;536;p68"/>
          <p:cNvSpPr txBox="1"/>
          <p:nvPr>
            <p:ph idx="1" type="body"/>
          </p:nvPr>
        </p:nvSpPr>
        <p:spPr>
          <a:xfrm>
            <a:off x="727650" y="1330575"/>
            <a:ext cx="8119800" cy="3609000"/>
          </a:xfrm>
          <a:prstGeom prst="rect">
            <a:avLst/>
          </a:prstGeom>
          <a:noFill/>
          <a:ln>
            <a:noFill/>
          </a:ln>
        </p:spPr>
        <p:txBody>
          <a:bodyPr anchorCtr="0" anchor="t" bIns="91425" lIns="91425" spcFirstLastPara="1" rIns="91425" wrap="square" tIns="91425">
            <a:noAutofit/>
          </a:bodyPr>
          <a:lstStyle/>
          <a:p>
            <a:pPr indent="0" lvl="0" marL="0" rtl="0" algn="just">
              <a:lnSpc>
                <a:spcPct val="95000"/>
              </a:lnSpc>
              <a:spcBef>
                <a:spcPts val="0"/>
              </a:spcBef>
              <a:spcAft>
                <a:spcPts val="0"/>
              </a:spcAft>
              <a:buSzPts val="1300"/>
              <a:buNone/>
            </a:pPr>
            <a:r>
              <a:rPr lang="en" sz="1604"/>
              <a:t>Para que sea útil, la búsqueda de la TLB necesita ser mucho más rápido que realizar una traducción completa de una dirección de memoria. </a:t>
            </a:r>
            <a:endParaRPr sz="1604"/>
          </a:p>
          <a:p>
            <a:pPr indent="0" lvl="0" marL="0" rtl="0" algn="just">
              <a:lnSpc>
                <a:spcPct val="95000"/>
              </a:lnSpc>
              <a:spcBef>
                <a:spcPts val="0"/>
              </a:spcBef>
              <a:spcAft>
                <a:spcPts val="0"/>
              </a:spcAft>
              <a:buSzPts val="1300"/>
              <a:buNone/>
            </a:pPr>
            <a:r>
              <a:t/>
            </a:r>
            <a:endParaRPr sz="1604"/>
          </a:p>
          <a:p>
            <a:pPr indent="0" lvl="0" marL="0" rtl="0" algn="just">
              <a:lnSpc>
                <a:spcPct val="95000"/>
              </a:lnSpc>
              <a:spcBef>
                <a:spcPts val="0"/>
              </a:spcBef>
              <a:spcAft>
                <a:spcPts val="0"/>
              </a:spcAft>
              <a:buSzPts val="1300"/>
              <a:buNone/>
            </a:pPr>
            <a:r>
              <a:rPr lang="en" sz="1604"/>
              <a:t>Por ende, las entradas de la tabla de la TLB son implementadas en una memoria muy rápida, memoria estática on-chip, situada muy cerca del procesador. De hecho, para mantener esta búsqueda rápida, muchos sistemas en la actualidad incluyen múltiples niveles de TLB. En general, cuanto más pequeña es la memoria, más rápida es la búsqueda.</a:t>
            </a:r>
            <a:endParaRPr sz="1604"/>
          </a:p>
          <a:p>
            <a:pPr indent="0" lvl="0" marL="0" rtl="0" algn="just">
              <a:lnSpc>
                <a:spcPct val="95000"/>
              </a:lnSpc>
              <a:spcBef>
                <a:spcPts val="0"/>
              </a:spcBef>
              <a:spcAft>
                <a:spcPts val="0"/>
              </a:spcAft>
              <a:buSzPts val="1300"/>
              <a:buNone/>
            </a:pPr>
            <a:r>
              <a:t/>
            </a:r>
            <a:endParaRPr sz="1604"/>
          </a:p>
          <a:p>
            <a:pPr indent="0" lvl="0" marL="0" rtl="0" algn="just">
              <a:lnSpc>
                <a:spcPct val="95000"/>
              </a:lnSpc>
              <a:spcBef>
                <a:spcPts val="0"/>
              </a:spcBef>
              <a:spcAft>
                <a:spcPts val="0"/>
              </a:spcAft>
              <a:buSzPts val="935"/>
              <a:buNone/>
            </a:pPr>
            <a:r>
              <a:rPr lang="en" sz="1604"/>
              <a:t>Si el primer nivel de la TLB produce un TLB miss existe otro nivel, que guarda más datos, y este es consultado y la traducción se realiza si se falla en ambos niveles</a:t>
            </a:r>
            <a:endParaRPr sz="1604"/>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0" name="Shape 540"/>
        <p:cNvGrpSpPr/>
        <p:nvPr/>
      </p:nvGrpSpPr>
      <p:grpSpPr>
        <a:xfrm>
          <a:off x="0" y="0"/>
          <a:ext cx="0" cy="0"/>
          <a:chOff x="0" y="0"/>
          <a:chExt cx="0" cy="0"/>
        </a:xfrm>
      </p:grpSpPr>
      <p:sp>
        <p:nvSpPr>
          <p:cNvPr id="541" name="Google Shape;541;p69"/>
          <p:cNvSpPr txBox="1"/>
          <p:nvPr>
            <p:ph idx="4294967295" type="title"/>
          </p:nvPr>
        </p:nvSpPr>
        <p:spPr>
          <a:xfrm>
            <a:off x="399325" y="445425"/>
            <a:ext cx="1709100" cy="608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La TLB</a:t>
            </a:r>
            <a:endParaRPr/>
          </a:p>
        </p:txBody>
      </p:sp>
      <p:pic>
        <p:nvPicPr>
          <p:cNvPr id="542" name="Google Shape;542;p69"/>
          <p:cNvPicPr preferRelativeResize="0"/>
          <p:nvPr/>
        </p:nvPicPr>
        <p:blipFill rotWithShape="1">
          <a:blip r:embed="rId3">
            <a:alphaModFix/>
          </a:blip>
          <a:srcRect b="0" l="0" r="0" t="0"/>
          <a:stretch/>
        </p:blipFill>
        <p:spPr>
          <a:xfrm>
            <a:off x="2592360" y="0"/>
            <a:ext cx="6195579" cy="51435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7"/>
          <p:cNvSpPr txBox="1"/>
          <p:nvPr>
            <p:ph type="title"/>
          </p:nvPr>
        </p:nvSpPr>
        <p:spPr>
          <a:xfrm>
            <a:off x="727650" y="5904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Los Early Days</a:t>
            </a:r>
            <a:endParaRPr/>
          </a:p>
        </p:txBody>
      </p:sp>
      <p:sp>
        <p:nvSpPr>
          <p:cNvPr id="126" name="Google Shape;126;p7"/>
          <p:cNvSpPr txBox="1"/>
          <p:nvPr>
            <p:ph idx="1" type="body"/>
          </p:nvPr>
        </p:nvSpPr>
        <p:spPr>
          <a:xfrm>
            <a:off x="729450" y="1318650"/>
            <a:ext cx="4323600" cy="34176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300"/>
              <a:buNone/>
            </a:pPr>
            <a:r>
              <a:rPr lang="en" sz="1700"/>
              <a:t>El sistema operativo era más o menos un conjunto de funciones o rutinas (específicamente una biblioteca) que se alojaba en la memoria empezando en la dirección física 0, y después existía un único programa en ejecución (un proceso) que se encontraba en la memoria física de la computadora, esta memoria era el resto no utilizado por el sistema operativo.</a:t>
            </a:r>
            <a:endParaRPr sz="1700"/>
          </a:p>
          <a:p>
            <a:pPr indent="0" lvl="0" marL="0" rtl="0" algn="just">
              <a:lnSpc>
                <a:spcPct val="115000"/>
              </a:lnSpc>
              <a:spcBef>
                <a:spcPts val="1200"/>
              </a:spcBef>
              <a:spcAft>
                <a:spcPts val="0"/>
              </a:spcAft>
              <a:buSzPts val="1300"/>
              <a:buNone/>
            </a:pPr>
            <a:r>
              <a:t/>
            </a:r>
            <a:endParaRPr sz="1700"/>
          </a:p>
          <a:p>
            <a:pPr indent="0" lvl="0" marL="0" rtl="0" algn="just">
              <a:lnSpc>
                <a:spcPct val="115000"/>
              </a:lnSpc>
              <a:spcBef>
                <a:spcPts val="1200"/>
              </a:spcBef>
              <a:spcAft>
                <a:spcPts val="1200"/>
              </a:spcAft>
              <a:buSzPts val="1300"/>
              <a:buNone/>
            </a:pPr>
            <a:r>
              <a:t/>
            </a:r>
            <a:endParaRPr sz="1700"/>
          </a:p>
        </p:txBody>
      </p:sp>
      <p:pic>
        <p:nvPicPr>
          <p:cNvPr id="127" name="Google Shape;127;p7"/>
          <p:cNvPicPr preferRelativeResize="0"/>
          <p:nvPr/>
        </p:nvPicPr>
        <p:blipFill rotWithShape="1">
          <a:blip r:embed="rId3">
            <a:alphaModFix/>
          </a:blip>
          <a:srcRect b="0" l="0" r="0" t="0"/>
          <a:stretch/>
        </p:blipFill>
        <p:spPr>
          <a:xfrm>
            <a:off x="5631100" y="1318650"/>
            <a:ext cx="2787050" cy="3707375"/>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6" name="Shape 546"/>
        <p:cNvGrpSpPr/>
        <p:nvPr/>
      </p:nvGrpSpPr>
      <p:grpSpPr>
        <a:xfrm>
          <a:off x="0" y="0"/>
          <a:ext cx="0" cy="0"/>
          <a:chOff x="0" y="0"/>
          <a:chExt cx="0" cy="0"/>
        </a:xfrm>
      </p:grpSpPr>
      <p:sp>
        <p:nvSpPr>
          <p:cNvPr id="547" name="Google Shape;547;p70"/>
          <p:cNvSpPr txBox="1"/>
          <p:nvPr>
            <p:ph idx="4294967295" type="title"/>
          </p:nvPr>
        </p:nvSpPr>
        <p:spPr>
          <a:xfrm>
            <a:off x="399325" y="445425"/>
            <a:ext cx="2048700" cy="608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Todo completo</a:t>
            </a:r>
            <a:endParaRPr/>
          </a:p>
        </p:txBody>
      </p:sp>
      <p:pic>
        <p:nvPicPr>
          <p:cNvPr id="548" name="Google Shape;548;p70"/>
          <p:cNvPicPr preferRelativeResize="0"/>
          <p:nvPr/>
        </p:nvPicPr>
        <p:blipFill rotWithShape="1">
          <a:blip r:embed="rId3">
            <a:alphaModFix/>
          </a:blip>
          <a:srcRect b="0" l="0" r="0" t="0"/>
          <a:stretch/>
        </p:blipFill>
        <p:spPr>
          <a:xfrm>
            <a:off x="2323375" y="130600"/>
            <a:ext cx="7035575" cy="4882289"/>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2" name="Shape 552"/>
        <p:cNvGrpSpPr/>
        <p:nvPr/>
      </p:nvGrpSpPr>
      <p:grpSpPr>
        <a:xfrm>
          <a:off x="0" y="0"/>
          <a:ext cx="0" cy="0"/>
          <a:chOff x="0" y="0"/>
          <a:chExt cx="0" cy="0"/>
        </a:xfrm>
      </p:grpSpPr>
      <p:sp>
        <p:nvSpPr>
          <p:cNvPr id="553" name="Google Shape;553;p71"/>
          <p:cNvSpPr txBox="1"/>
          <p:nvPr>
            <p:ph type="title"/>
          </p:nvPr>
        </p:nvSpPr>
        <p:spPr>
          <a:xfrm>
            <a:off x="727650" y="62690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Consistencia de la TLB</a:t>
            </a:r>
            <a:endParaRPr/>
          </a:p>
        </p:txBody>
      </p:sp>
      <p:sp>
        <p:nvSpPr>
          <p:cNvPr id="554" name="Google Shape;554;p71"/>
          <p:cNvSpPr txBox="1"/>
          <p:nvPr>
            <p:ph idx="1" type="body"/>
          </p:nvPr>
        </p:nvSpPr>
        <p:spPr>
          <a:xfrm>
            <a:off x="729450" y="1430050"/>
            <a:ext cx="8119800" cy="3563100"/>
          </a:xfrm>
          <a:prstGeom prst="rect">
            <a:avLst/>
          </a:prstGeom>
          <a:noFill/>
          <a:ln>
            <a:noFill/>
          </a:ln>
        </p:spPr>
        <p:txBody>
          <a:bodyPr anchorCtr="0" anchor="t" bIns="91425" lIns="91425" spcFirstLastPara="1" rIns="91425" wrap="square" tIns="91425">
            <a:noAutofit/>
          </a:bodyPr>
          <a:lstStyle/>
          <a:p>
            <a:pPr indent="0" lvl="0" marL="0" rtl="0" algn="just">
              <a:lnSpc>
                <a:spcPct val="95000"/>
              </a:lnSpc>
              <a:spcBef>
                <a:spcPts val="0"/>
              </a:spcBef>
              <a:spcAft>
                <a:spcPts val="0"/>
              </a:spcAft>
              <a:buSzPts val="1300"/>
              <a:buNone/>
            </a:pPr>
            <a:r>
              <a:rPr lang="en" sz="2004"/>
              <a:t>Cada vez que se introduce un cache en el sistema, se necesita considerar la forma de asegurar la consistencia del cache con los datos originales cuando las entradas en el mismo son modificadas. Una TLB no es la excepción.</a:t>
            </a:r>
            <a:endParaRPr sz="2004"/>
          </a:p>
          <a:p>
            <a:pPr indent="0" lvl="0" marL="0" rtl="0" algn="just">
              <a:lnSpc>
                <a:spcPct val="95000"/>
              </a:lnSpc>
              <a:spcBef>
                <a:spcPts val="0"/>
              </a:spcBef>
              <a:spcAft>
                <a:spcPts val="0"/>
              </a:spcAft>
              <a:buSzPts val="1300"/>
              <a:buNone/>
            </a:pPr>
            <a:r>
              <a:t/>
            </a:r>
            <a:endParaRPr sz="2004"/>
          </a:p>
          <a:p>
            <a:pPr indent="0" lvl="0" marL="0" rtl="0" algn="just">
              <a:lnSpc>
                <a:spcPct val="95000"/>
              </a:lnSpc>
              <a:spcBef>
                <a:spcPts val="0"/>
              </a:spcBef>
              <a:spcAft>
                <a:spcPts val="0"/>
              </a:spcAft>
              <a:buSzPts val="935"/>
              <a:buNone/>
            </a:pPr>
            <a:r>
              <a:rPr lang="en" sz="2004"/>
              <a:t>Para una ejecución correcta y segura de un programa, el sistema operativo tiene que asegurarse que cada programa ve su propia memoria y la de nadie más.</a:t>
            </a:r>
            <a:endParaRPr sz="2004"/>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8" name="Shape 558"/>
        <p:cNvGrpSpPr/>
        <p:nvPr/>
      </p:nvGrpSpPr>
      <p:grpSpPr>
        <a:xfrm>
          <a:off x="0" y="0"/>
          <a:ext cx="0" cy="0"/>
          <a:chOff x="0" y="0"/>
          <a:chExt cx="0" cy="0"/>
        </a:xfrm>
      </p:grpSpPr>
      <p:sp>
        <p:nvSpPr>
          <p:cNvPr id="559" name="Google Shape;559;p72"/>
          <p:cNvSpPr txBox="1"/>
          <p:nvPr>
            <p:ph type="title"/>
          </p:nvPr>
        </p:nvSpPr>
        <p:spPr>
          <a:xfrm>
            <a:off x="727650" y="583675"/>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Consistencia de la TLB</a:t>
            </a:r>
            <a:endParaRPr/>
          </a:p>
        </p:txBody>
      </p:sp>
      <p:sp>
        <p:nvSpPr>
          <p:cNvPr id="560" name="Google Shape;560;p72"/>
          <p:cNvSpPr txBox="1"/>
          <p:nvPr>
            <p:ph idx="1" type="body"/>
          </p:nvPr>
        </p:nvSpPr>
        <p:spPr>
          <a:xfrm>
            <a:off x="727650" y="1395450"/>
            <a:ext cx="8119800" cy="3349500"/>
          </a:xfrm>
          <a:prstGeom prst="rect">
            <a:avLst/>
          </a:prstGeom>
          <a:noFill/>
          <a:ln>
            <a:noFill/>
          </a:ln>
        </p:spPr>
        <p:txBody>
          <a:bodyPr anchorCtr="0" anchor="t" bIns="91425" lIns="91425" spcFirstLastPara="1" rIns="91425" wrap="square" tIns="91425">
            <a:noAutofit/>
          </a:bodyPr>
          <a:lstStyle/>
          <a:p>
            <a:pPr indent="0" lvl="0" marL="0" rtl="0" algn="just">
              <a:lnSpc>
                <a:spcPct val="95000"/>
              </a:lnSpc>
              <a:spcBef>
                <a:spcPts val="0"/>
              </a:spcBef>
              <a:spcAft>
                <a:spcPts val="0"/>
              </a:spcAft>
              <a:buSzPts val="935"/>
              <a:buNone/>
            </a:pPr>
            <a:r>
              <a:rPr b="1" lang="en" sz="1604"/>
              <a:t>Context switch:</a:t>
            </a:r>
            <a:r>
              <a:rPr lang="en" sz="1604"/>
              <a:t> Las direcciones virtuales del viejo proceso ya no son más válidas, y no deben ser válidas, para el nuevo proceso.</a:t>
            </a:r>
            <a:endParaRPr sz="1604"/>
          </a:p>
          <a:p>
            <a:pPr indent="0" lvl="0" marL="0" rtl="0" algn="just">
              <a:lnSpc>
                <a:spcPct val="95000"/>
              </a:lnSpc>
              <a:spcBef>
                <a:spcPts val="0"/>
              </a:spcBef>
              <a:spcAft>
                <a:spcPts val="0"/>
              </a:spcAft>
              <a:buSzPts val="935"/>
              <a:buNone/>
            </a:pPr>
            <a:r>
              <a:t/>
            </a:r>
            <a:endParaRPr sz="1604"/>
          </a:p>
          <a:p>
            <a:pPr indent="0" lvl="0" marL="0" rtl="0" algn="just">
              <a:lnSpc>
                <a:spcPct val="95000"/>
              </a:lnSpc>
              <a:spcBef>
                <a:spcPts val="0"/>
              </a:spcBef>
              <a:spcAft>
                <a:spcPts val="0"/>
              </a:spcAft>
              <a:buSzPts val="935"/>
              <a:buNone/>
            </a:pPr>
            <a:r>
              <a:rPr lang="en" sz="1604"/>
              <a:t>De otra forma, el nuevo proceso sería capaz de leer las direcciones del viejo proceso. Frente a un context switch, se necesita descartar el contenido de TLB en cada context switch. </a:t>
            </a:r>
            <a:endParaRPr sz="1604"/>
          </a:p>
          <a:p>
            <a:pPr indent="0" lvl="0" marL="0" rtl="0" algn="just">
              <a:lnSpc>
                <a:spcPct val="95000"/>
              </a:lnSpc>
              <a:spcBef>
                <a:spcPts val="0"/>
              </a:spcBef>
              <a:spcAft>
                <a:spcPts val="0"/>
              </a:spcAft>
              <a:buSzPts val="935"/>
              <a:buNone/>
            </a:pPr>
            <a:r>
              <a:t/>
            </a:r>
            <a:endParaRPr sz="1604"/>
          </a:p>
          <a:p>
            <a:pPr indent="0" lvl="0" marL="0" rtl="0" algn="just">
              <a:lnSpc>
                <a:spcPct val="95000"/>
              </a:lnSpc>
              <a:spcBef>
                <a:spcPts val="0"/>
              </a:spcBef>
              <a:spcAft>
                <a:spcPts val="0"/>
              </a:spcAft>
              <a:buSzPts val="935"/>
              <a:buNone/>
            </a:pPr>
            <a:r>
              <a:rPr lang="en" sz="1604"/>
              <a:t>Este approach se denomina flush de TLB. Debido a que este proceso acarrearía una penalidad, los procesadores taguean la TLB de forma tal que la misma contenga el id del proceso que produce cada transacción.</a:t>
            </a:r>
            <a:endParaRPr sz="1604"/>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4" name="Shape 564"/>
        <p:cNvGrpSpPr/>
        <p:nvPr/>
      </p:nvGrpSpPr>
      <p:grpSpPr>
        <a:xfrm>
          <a:off x="0" y="0"/>
          <a:ext cx="0" cy="0"/>
          <a:chOff x="0" y="0"/>
          <a:chExt cx="0" cy="0"/>
        </a:xfrm>
      </p:grpSpPr>
      <p:sp>
        <p:nvSpPr>
          <p:cNvPr id="565" name="Google Shape;565;p73"/>
          <p:cNvSpPr txBox="1"/>
          <p:nvPr>
            <p:ph type="title"/>
          </p:nvPr>
        </p:nvSpPr>
        <p:spPr>
          <a:xfrm>
            <a:off x="727650" y="626875"/>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Consistencia de la TLB</a:t>
            </a:r>
            <a:endParaRPr/>
          </a:p>
        </p:txBody>
      </p:sp>
      <p:sp>
        <p:nvSpPr>
          <p:cNvPr id="566" name="Google Shape;566;p73"/>
          <p:cNvSpPr txBox="1"/>
          <p:nvPr>
            <p:ph idx="1" type="body"/>
          </p:nvPr>
        </p:nvSpPr>
        <p:spPr>
          <a:xfrm>
            <a:off x="727650" y="1352200"/>
            <a:ext cx="8119800" cy="2841000"/>
          </a:xfrm>
          <a:prstGeom prst="rect">
            <a:avLst/>
          </a:prstGeom>
          <a:noFill/>
          <a:ln>
            <a:noFill/>
          </a:ln>
        </p:spPr>
        <p:txBody>
          <a:bodyPr anchorCtr="0" anchor="t" bIns="91425" lIns="91425" spcFirstLastPara="1" rIns="91425" wrap="square" tIns="91425">
            <a:noAutofit/>
          </a:bodyPr>
          <a:lstStyle/>
          <a:p>
            <a:pPr indent="0" lvl="0" marL="0" rtl="0" algn="just">
              <a:lnSpc>
                <a:spcPct val="95000"/>
              </a:lnSpc>
              <a:spcBef>
                <a:spcPts val="0"/>
              </a:spcBef>
              <a:spcAft>
                <a:spcPts val="0"/>
              </a:spcAft>
              <a:buSzPts val="935"/>
              <a:buNone/>
            </a:pPr>
            <a:r>
              <a:rPr b="1" lang="en" sz="1604"/>
              <a:t>Reducción de Permiso:</a:t>
            </a:r>
            <a:r>
              <a:rPr lang="en" sz="1604"/>
              <a:t> Qué sucede cuando el sistema operativo modifica una entrada en una page table?Normalmente no se provee consistencia por hardware para la TLB; mantener la TLB consistente con la page table es responsabilidad del sistema operativo.</a:t>
            </a:r>
            <a:endParaRPr sz="1604"/>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0" name="Shape 570"/>
        <p:cNvGrpSpPr/>
        <p:nvPr/>
      </p:nvGrpSpPr>
      <p:grpSpPr>
        <a:xfrm>
          <a:off x="0" y="0"/>
          <a:ext cx="0" cy="0"/>
          <a:chOff x="0" y="0"/>
          <a:chExt cx="0" cy="0"/>
        </a:xfrm>
      </p:grpSpPr>
      <p:sp>
        <p:nvSpPr>
          <p:cNvPr id="571" name="Google Shape;571;p74"/>
          <p:cNvSpPr txBox="1"/>
          <p:nvPr>
            <p:ph type="title"/>
          </p:nvPr>
        </p:nvSpPr>
        <p:spPr>
          <a:xfrm>
            <a:off x="727650" y="583675"/>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Consistencia de la TLB</a:t>
            </a:r>
            <a:endParaRPr/>
          </a:p>
        </p:txBody>
      </p:sp>
      <p:sp>
        <p:nvSpPr>
          <p:cNvPr id="572" name="Google Shape;572;p74"/>
          <p:cNvSpPr txBox="1"/>
          <p:nvPr>
            <p:ph idx="1" type="body"/>
          </p:nvPr>
        </p:nvSpPr>
        <p:spPr>
          <a:xfrm>
            <a:off x="727650" y="1352200"/>
            <a:ext cx="8119800" cy="2841000"/>
          </a:xfrm>
          <a:prstGeom prst="rect">
            <a:avLst/>
          </a:prstGeom>
          <a:noFill/>
          <a:ln>
            <a:noFill/>
          </a:ln>
        </p:spPr>
        <p:txBody>
          <a:bodyPr anchorCtr="0" anchor="t" bIns="91425" lIns="91425" spcFirstLastPara="1" rIns="91425" wrap="square" tIns="91425">
            <a:noAutofit/>
          </a:bodyPr>
          <a:lstStyle/>
          <a:p>
            <a:pPr indent="0" lvl="0" marL="0" rtl="0" algn="just">
              <a:lnSpc>
                <a:spcPct val="95000"/>
              </a:lnSpc>
              <a:spcBef>
                <a:spcPts val="0"/>
              </a:spcBef>
              <a:spcAft>
                <a:spcPts val="0"/>
              </a:spcAft>
              <a:buSzPts val="935"/>
              <a:buNone/>
            </a:pPr>
            <a:r>
              <a:rPr b="1" lang="en" sz="1604"/>
              <a:t>TLB shutdown</a:t>
            </a:r>
            <a:r>
              <a:rPr lang="en" sz="1604"/>
              <a:t>: En un sistema multiprocesador cada uno puede tener cacheada una copia de una transacción en su TLB. Por ende, para seguridad y correctitud, cada vez que una entrada en la page table es modificada, la correspondiente entrada en todas las TLB de los procesadores tiene que ser descartada antes que los cambios tomen efecto. </a:t>
            </a:r>
            <a:endParaRPr sz="1604"/>
          </a:p>
          <a:p>
            <a:pPr indent="0" lvl="0" marL="0" rtl="0" algn="just">
              <a:lnSpc>
                <a:spcPct val="95000"/>
              </a:lnSpc>
              <a:spcBef>
                <a:spcPts val="0"/>
              </a:spcBef>
              <a:spcAft>
                <a:spcPts val="0"/>
              </a:spcAft>
              <a:buSzPts val="935"/>
              <a:buNone/>
            </a:pPr>
            <a:r>
              <a:t/>
            </a:r>
            <a:endParaRPr sz="1604"/>
          </a:p>
          <a:p>
            <a:pPr indent="0" lvl="0" marL="0" rtl="0" algn="just">
              <a:lnSpc>
                <a:spcPct val="95000"/>
              </a:lnSpc>
              <a:spcBef>
                <a:spcPts val="0"/>
              </a:spcBef>
              <a:spcAft>
                <a:spcPts val="0"/>
              </a:spcAft>
              <a:buSzPts val="935"/>
              <a:buNone/>
            </a:pPr>
            <a:r>
              <a:rPr lang="en" sz="1604"/>
              <a:t>Típicamente sólo el procesador actual puede invalidar su propia TLB, por ello, para eliminar una entrada en todos los procesadores del sistema, se requiere que el sistema operativo mande una interrupción a cada procesador y pida que esa entrada de la TLB sea eliminada. </a:t>
            </a:r>
            <a:endParaRPr sz="1604"/>
          </a:p>
          <a:p>
            <a:pPr indent="0" lvl="0" marL="0" rtl="0" algn="just">
              <a:lnSpc>
                <a:spcPct val="95000"/>
              </a:lnSpc>
              <a:spcBef>
                <a:spcPts val="0"/>
              </a:spcBef>
              <a:spcAft>
                <a:spcPts val="0"/>
              </a:spcAft>
              <a:buSzPts val="935"/>
              <a:buNone/>
            </a:pPr>
            <a:r>
              <a:t/>
            </a:r>
            <a:endParaRPr sz="1604"/>
          </a:p>
          <a:p>
            <a:pPr indent="0" lvl="0" marL="0" rtl="0" algn="just">
              <a:lnSpc>
                <a:spcPct val="95000"/>
              </a:lnSpc>
              <a:spcBef>
                <a:spcPts val="0"/>
              </a:spcBef>
              <a:spcAft>
                <a:spcPts val="0"/>
              </a:spcAft>
              <a:buSzPts val="935"/>
              <a:buNone/>
            </a:pPr>
            <a:r>
              <a:rPr lang="en" sz="1604"/>
              <a:t>Esta es una operación muy costosa y por ende tiene su propio nombre y se denomina TLB shutdown.</a:t>
            </a:r>
            <a:endParaRPr sz="1604"/>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8"/>
          <p:cNvSpPr txBox="1"/>
          <p:nvPr>
            <p:ph idx="1" type="body"/>
          </p:nvPr>
        </p:nvSpPr>
        <p:spPr>
          <a:xfrm>
            <a:off x="724950" y="4372551"/>
            <a:ext cx="7697400" cy="4605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300"/>
              <a:buNone/>
            </a:pPr>
            <a:r>
              <a:rPr b="1" lang="en" sz="2800"/>
              <a:t>Atlas Univ. Manchester 1961</a:t>
            </a:r>
            <a:endParaRPr b="1" sz="2800"/>
          </a:p>
        </p:txBody>
      </p:sp>
      <p:pic>
        <p:nvPicPr>
          <p:cNvPr id="133" name="Google Shape;133;p8"/>
          <p:cNvPicPr preferRelativeResize="0"/>
          <p:nvPr/>
        </p:nvPicPr>
        <p:blipFill rotWithShape="1">
          <a:blip r:embed="rId3">
            <a:alphaModFix/>
          </a:blip>
          <a:srcRect b="0" l="0" r="0" t="0"/>
          <a:stretch/>
        </p:blipFill>
        <p:spPr>
          <a:xfrm>
            <a:off x="724950" y="383225"/>
            <a:ext cx="5862892" cy="3898825"/>
          </a:xfrm>
          <a:prstGeom prst="rect">
            <a:avLst/>
          </a:prstGeom>
          <a:noFill/>
          <a:ln>
            <a:noFill/>
          </a:ln>
        </p:spPr>
      </p:pic>
      <p:sp>
        <p:nvSpPr>
          <p:cNvPr id="134" name="Google Shape;134;p8"/>
          <p:cNvSpPr txBox="1"/>
          <p:nvPr/>
        </p:nvSpPr>
        <p:spPr>
          <a:xfrm>
            <a:off x="6893200" y="252900"/>
            <a:ext cx="2250900" cy="22257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200"/>
              </a:spcBef>
              <a:spcAft>
                <a:spcPts val="1200"/>
              </a:spcAft>
              <a:buClr>
                <a:srgbClr val="000000"/>
              </a:buClr>
              <a:buSzPts val="1300"/>
              <a:buFont typeface="Arial"/>
              <a:buNone/>
            </a:pPr>
            <a:r>
              <a:rPr b="0" i="0" lang="en" sz="1300" u="none" cap="none" strike="noStrike">
                <a:solidFill>
                  <a:srgbClr val="000000"/>
                </a:solidFill>
                <a:latin typeface="Lato"/>
                <a:ea typeface="Lato"/>
                <a:cs typeface="Lato"/>
                <a:sym typeface="Lato"/>
              </a:rPr>
              <a:t>It used a paging mechanism to map the virtual addresses available to the programmer on to the real memory that consisted of 16,384 words of primary core memory with an additional 98,304 words of secondary drum memory.</a:t>
            </a:r>
            <a:endParaRPr b="0" baseline="30000" i="0" sz="1300" u="none" cap="none" strike="noStrike">
              <a:solidFill>
                <a:srgbClr val="000000"/>
              </a:solidFill>
              <a:latin typeface="Lato"/>
              <a:ea typeface="Lato"/>
              <a:cs typeface="Lato"/>
              <a:sym typeface="La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9"/>
          <p:cNvSpPr txBox="1"/>
          <p:nvPr>
            <p:ph idx="1" type="body"/>
          </p:nvPr>
        </p:nvSpPr>
        <p:spPr>
          <a:xfrm>
            <a:off x="727800" y="1165750"/>
            <a:ext cx="3774300" cy="22611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1200"/>
              </a:spcAft>
              <a:buSzPts val="1300"/>
              <a:buNone/>
            </a:pPr>
            <a:r>
              <a:rPr lang="en" sz="1500">
                <a:solidFill>
                  <a:srgbClr val="000000"/>
                </a:solidFill>
              </a:rPr>
              <a:t>Multiprogramming is a rudimentary form of parallel processing in which several programs are run at the same time on a uniprocessor. Since there is only one processor, t</a:t>
            </a:r>
            <a:r>
              <a:rPr b="1" lang="en" sz="1500">
                <a:solidFill>
                  <a:srgbClr val="000000"/>
                </a:solidFill>
              </a:rPr>
              <a:t>here can be no true simultaneous execution of different programs</a:t>
            </a:r>
            <a:r>
              <a:rPr lang="en" sz="1500">
                <a:solidFill>
                  <a:srgbClr val="000000"/>
                </a:solidFill>
              </a:rPr>
              <a:t>. Instead, the operating system executes part of one program, then part of another, and so on. To the user it appears that all programs are executing at the same time.</a:t>
            </a:r>
            <a:endParaRPr sz="1700"/>
          </a:p>
        </p:txBody>
      </p:sp>
      <p:sp>
        <p:nvSpPr>
          <p:cNvPr id="140" name="Google Shape;140;p9"/>
          <p:cNvSpPr txBox="1"/>
          <p:nvPr>
            <p:ph type="title"/>
          </p:nvPr>
        </p:nvSpPr>
        <p:spPr>
          <a:xfrm>
            <a:off x="727800" y="532675"/>
            <a:ext cx="76884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Multiprogramación </a:t>
            </a:r>
            <a:endParaRPr/>
          </a:p>
        </p:txBody>
      </p:sp>
      <p:sp>
        <p:nvSpPr>
          <p:cNvPr id="141" name="Google Shape;141;p9"/>
          <p:cNvSpPr txBox="1"/>
          <p:nvPr>
            <p:ph idx="2" type="body"/>
          </p:nvPr>
        </p:nvSpPr>
        <p:spPr>
          <a:xfrm>
            <a:off x="4643604" y="2078875"/>
            <a:ext cx="3774300" cy="22611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300"/>
              <a:buNone/>
            </a:pPr>
            <a:r>
              <a:t/>
            </a:r>
            <a:endParaRPr/>
          </a:p>
        </p:txBody>
      </p:sp>
      <p:pic>
        <p:nvPicPr>
          <p:cNvPr id="142" name="Google Shape;142;p9"/>
          <p:cNvPicPr preferRelativeResize="0"/>
          <p:nvPr/>
        </p:nvPicPr>
        <p:blipFill rotWithShape="1">
          <a:blip r:embed="rId3">
            <a:alphaModFix/>
          </a:blip>
          <a:srcRect b="0" l="0" r="0" t="0"/>
          <a:stretch/>
        </p:blipFill>
        <p:spPr>
          <a:xfrm>
            <a:off x="4875913" y="725375"/>
            <a:ext cx="3309675" cy="42431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